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277" r:id="rId2"/>
    <p:sldId id="278" r:id="rId3"/>
    <p:sldId id="279" r:id="rId4"/>
    <p:sldId id="260" r:id="rId5"/>
    <p:sldId id="261" r:id="rId6"/>
    <p:sldId id="267" r:id="rId7"/>
    <p:sldId id="268" r:id="rId8"/>
    <p:sldId id="269" r:id="rId9"/>
    <p:sldId id="357" r:id="rId10"/>
    <p:sldId id="270" r:id="rId11"/>
    <p:sldId id="271" r:id="rId12"/>
    <p:sldId id="272" r:id="rId13"/>
    <p:sldId id="274" r:id="rId14"/>
    <p:sldId id="280" r:id="rId15"/>
    <p:sldId id="284" r:id="rId16"/>
    <p:sldId id="285" r:id="rId17"/>
    <p:sldId id="286" r:id="rId18"/>
    <p:sldId id="358" r:id="rId19"/>
    <p:sldId id="290" r:id="rId20"/>
    <p:sldId id="292" r:id="rId21"/>
    <p:sldId id="293" r:id="rId22"/>
    <p:sldId id="294" r:id="rId23"/>
    <p:sldId id="295" r:id="rId24"/>
    <p:sldId id="296" r:id="rId25"/>
    <p:sldId id="297" r:id="rId26"/>
    <p:sldId id="299" r:id="rId27"/>
    <p:sldId id="300" r:id="rId28"/>
    <p:sldId id="301" r:id="rId29"/>
    <p:sldId id="302" r:id="rId30"/>
    <p:sldId id="303" r:id="rId31"/>
    <p:sldId id="304" r:id="rId32"/>
    <p:sldId id="305" r:id="rId33"/>
    <p:sldId id="311" r:id="rId34"/>
    <p:sldId id="312" r:id="rId35"/>
    <p:sldId id="313" r:id="rId36"/>
    <p:sldId id="314" r:id="rId37"/>
    <p:sldId id="315" r:id="rId38"/>
    <p:sldId id="316" r:id="rId39"/>
    <p:sldId id="317" r:id="rId40"/>
    <p:sldId id="318" r:id="rId41"/>
    <p:sldId id="319" r:id="rId42"/>
    <p:sldId id="365" r:id="rId43"/>
    <p:sldId id="363" r:id="rId44"/>
    <p:sldId id="320" r:id="rId45"/>
    <p:sldId id="321" r:id="rId46"/>
    <p:sldId id="359" r:id="rId47"/>
    <p:sldId id="322" r:id="rId48"/>
    <p:sldId id="323" r:id="rId49"/>
    <p:sldId id="324" r:id="rId50"/>
    <p:sldId id="325" r:id="rId51"/>
    <p:sldId id="326"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 id="346" r:id="rId71"/>
    <p:sldId id="347" r:id="rId72"/>
    <p:sldId id="348" r:id="rId73"/>
    <p:sldId id="349" r:id="rId74"/>
    <p:sldId id="350" r:id="rId75"/>
    <p:sldId id="351" r:id="rId76"/>
    <p:sldId id="352" r:id="rId77"/>
    <p:sldId id="353" r:id="rId78"/>
    <p:sldId id="354" r:id="rId79"/>
    <p:sldId id="355" r:id="rId80"/>
    <p:sldId id="362" r:id="rId81"/>
    <p:sldId id="356" r:id="rId8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11" autoAdjust="0"/>
    <p:restoredTop sz="94660"/>
  </p:normalViewPr>
  <p:slideViewPr>
    <p:cSldViewPr>
      <p:cViewPr varScale="1">
        <p:scale>
          <a:sx n="97" d="100"/>
          <a:sy n="97" d="100"/>
        </p:scale>
        <p:origin x="684"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jpe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2.jpe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2.jpe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2.jpe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2.jpe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2.jpe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2.jpe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2.jpe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2.jpe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jpe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2.jpe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2.jpe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2.jpe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jpe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573BAC-C7C5-4660-B46E-953BDD68EAEB}" type="datetimeFigureOut">
              <a:rPr lang="zh-CN" altLang="en-US" smtClean="0"/>
              <a:pPr/>
              <a:t>2018/1/10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FE52B9-83AC-4B2B-AF6B-9B221E74EDF0}" type="slidenum">
              <a:rPr lang="zh-CN" altLang="en-US" smtClean="0"/>
              <a:pPr/>
              <a:t>‹#›</a:t>
            </a:fld>
            <a:endParaRPr lang="zh-CN" altLang="en-US"/>
          </a:p>
        </p:txBody>
      </p:sp>
    </p:spTree>
    <p:extLst>
      <p:ext uri="{BB962C8B-B14F-4D97-AF65-F5344CB8AC3E}">
        <p14:creationId xmlns:p14="http://schemas.microsoft.com/office/powerpoint/2010/main" val="3012431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5245BD92-5F02-4082-AAB2-A9A846BE8176}" type="slidenum">
              <a:rPr lang="en-US" altLang="zh-CN" smtClean="0"/>
              <a:pPr/>
              <a:t>1</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60070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7522C0AD-9777-418B-A262-D9C377EA22E3}" type="slidenum">
              <a:rPr lang="en-US" altLang="zh-CN" smtClean="0"/>
              <a:pPr/>
              <a:t>3</a:t>
            </a:fld>
            <a:endParaRPr lang="en-US" altLang="zh-CN"/>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08447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FB4BCD73-798F-44B0-86D5-C2431BFC5312}" type="slidenum">
              <a:rPr lang="en-US" altLang="zh-CN" smtClean="0">
                <a:ea typeface="宋体" charset="-122"/>
              </a:rPr>
              <a:pPr/>
              <a:t>42</a:t>
            </a:fld>
            <a:endParaRPr lang="en-US" altLang="zh-CN">
              <a:ea typeface="宋体" charset="-122"/>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527874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7D5D46EA-94C4-4A53-AA71-86ED6ECB45AE}" type="slidenum">
              <a:rPr lang="en-US" altLang="zh-CN" smtClean="0">
                <a:ea typeface="宋体" charset="-122"/>
              </a:rPr>
              <a:pPr/>
              <a:t>43</a:t>
            </a:fld>
            <a:endParaRPr lang="en-US" altLang="zh-CN">
              <a:ea typeface="宋体" charset="-122"/>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55333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C9A17CAA-F3F7-41F4-994D-30E5B3D4E166}" type="slidenum">
              <a:rPr lang="en-US" altLang="zh-CN" smtClean="0">
                <a:ea typeface="宋体" charset="-122"/>
              </a:rPr>
              <a:pPr/>
              <a:t>80</a:t>
            </a:fld>
            <a:endParaRPr lang="en-US" altLang="zh-CN">
              <a:ea typeface="宋体" charset="-122"/>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4201205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sz="3600" b="1">
                <a:latin typeface="隶书" pitchFamily="49" charset="-122"/>
                <a:ea typeface="隶书" pitchFamily="49"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4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A4011E4E-D6A5-4CBF-AE9C-EB752EB50AB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67B3618F-1105-4C43-955D-75BD41E32668}"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B969DB09-7CEF-4BE9-8F45-C302B7256ED1}"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sz="1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endParaRPr lang="en-US" altLang="zh-CN" dirty="0">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6251E08A-9318-4F89-BB5B-DF1BCCA1C26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DFC502A4-6B61-4BF7-91C5-751CD63B3E37}"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981200"/>
            <a:ext cx="3810000" cy="4114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7" name="灯片编号占位符 6"/>
          <p:cNvSpPr>
            <a:spLocks noGrp="1"/>
          </p:cNvSpPr>
          <p:nvPr>
            <p:ph type="sldNum" sz="quarter" idx="12"/>
          </p:nvPr>
        </p:nvSpPr>
        <p:spPr/>
        <p:txBody>
          <a:bodyPr/>
          <a:lstStyle>
            <a:lvl1pPr>
              <a:defRPr/>
            </a:lvl1pPr>
          </a:lstStyle>
          <a:p>
            <a:pPr>
              <a:defRPr/>
            </a:pPr>
            <a:fld id="{6BC95A5A-8A80-40EF-95EB-12F9C17CEA66}"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8" name="页脚占位符 7"/>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9" name="灯片编号占位符 8"/>
          <p:cNvSpPr>
            <a:spLocks noGrp="1"/>
          </p:cNvSpPr>
          <p:nvPr>
            <p:ph type="sldNum" sz="quarter" idx="12"/>
          </p:nvPr>
        </p:nvSpPr>
        <p:spPr/>
        <p:txBody>
          <a:bodyPr/>
          <a:lstStyle>
            <a:lvl1pPr>
              <a:defRPr/>
            </a:lvl1pPr>
          </a:lstStyle>
          <a:p>
            <a:pPr>
              <a:defRPr/>
            </a:pPr>
            <a:fld id="{BB55DE6F-BD6F-45F0-93BB-940F614BCD5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4" name="页脚占位符 3"/>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1C549907-AB9D-4F79-9112-327FBF76520A}"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3" name="页脚占位符 2"/>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D304940C-3653-494B-9D32-E381E79A2840}"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A0B275AC-48C5-4325-9333-FE0364537F1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zh-CN" altLang="en-US" dirty="0"/>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ED1B297E-3EF2-46A1-BDEC-4493058A95A5}"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921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613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latin typeface="+mn-lt"/>
                <a:ea typeface="+mn-ea"/>
              </a:defRPr>
            </a:lvl1pPr>
          </a:lstStyle>
          <a:p>
            <a:pPr fontAlgn="base">
              <a:spcBef>
                <a:spcPct val="0"/>
              </a:spcBef>
              <a:spcAft>
                <a:spcPct val="0"/>
              </a:spcAft>
              <a:defRPr/>
            </a:pPr>
            <a:endParaRPr kumimoji="1" lang="en-US" altLang="zh-CN">
              <a:solidFill>
                <a:srgbClr val="000000"/>
              </a:solidFill>
            </a:endParaRPr>
          </a:p>
        </p:txBody>
      </p:sp>
      <p:sp>
        <p:nvSpPr>
          <p:cNvPr id="176133" name="Rectangle 5"/>
          <p:cNvSpPr>
            <a:spLocks noGrp="1" noChangeArrowheads="1"/>
          </p:cNvSpPr>
          <p:nvPr>
            <p:ph type="ftr" sz="quarter" idx="3"/>
          </p:nvPr>
        </p:nvSpPr>
        <p:spPr bwMode="auto">
          <a:xfrm>
            <a:off x="611560" y="6400800"/>
            <a:ext cx="5334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chemeClr val="tx1"/>
                </a:solidFill>
                <a:latin typeface="+mn-lt"/>
                <a:ea typeface="+mn-ea"/>
              </a:defRPr>
            </a:lvl1pPr>
          </a:lstStyle>
          <a:p>
            <a:pPr fontAlgn="base">
              <a:spcBef>
                <a:spcPct val="0"/>
              </a:spcBef>
              <a:spcAft>
                <a:spcPct val="0"/>
              </a:spcAft>
              <a:defRPr/>
            </a:pPr>
            <a:endParaRPr kumimoji="1" lang="zh-CN" altLang="en-US" dirty="0">
              <a:solidFill>
                <a:srgbClr val="000000"/>
              </a:solidFill>
            </a:endParaRPr>
          </a:p>
          <a:p>
            <a:pPr fontAlgn="base">
              <a:spcBef>
                <a:spcPct val="0"/>
              </a:spcBef>
              <a:spcAft>
                <a:spcPct val="0"/>
              </a:spcAft>
              <a:defRPr/>
            </a:pPr>
            <a:r>
              <a:rPr kumimoji="1" lang="zh-CN" altLang="en-US" dirty="0">
                <a:solidFill>
                  <a:srgbClr val="000000"/>
                </a:solidFill>
              </a:rPr>
              <a:t>《计算机网络》第1章 计算机网络概论</a:t>
            </a:r>
            <a:endParaRPr kumimoji="1" lang="en-US" altLang="zh-CN" dirty="0">
              <a:solidFill>
                <a:srgbClr val="000000"/>
              </a:solidFill>
            </a:endParaRPr>
          </a:p>
        </p:txBody>
      </p:sp>
      <p:sp>
        <p:nvSpPr>
          <p:cNvPr id="176134" name="Rectangle 6"/>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chemeClr val="tx1"/>
                </a:solidFill>
                <a:latin typeface="+mn-lt"/>
                <a:ea typeface="+mn-ea"/>
              </a:defRPr>
            </a:lvl1pPr>
          </a:lstStyle>
          <a:p>
            <a:pPr fontAlgn="base">
              <a:spcBef>
                <a:spcPct val="0"/>
              </a:spcBef>
              <a:spcAft>
                <a:spcPct val="0"/>
              </a:spcAft>
              <a:defRPr/>
            </a:pPr>
            <a:fld id="{A337A659-19C8-4F43-8212-1D9ECD774A3C}" type="slidenum">
              <a:rPr kumimoji="1" lang="zh-CN" altLang="en-US">
                <a:solidFill>
                  <a:srgbClr val="000000"/>
                </a:solidFill>
              </a:rPr>
              <a:pPr fontAlgn="base">
                <a:spcBef>
                  <a:spcPct val="0"/>
                </a:spcBef>
                <a:spcAft>
                  <a:spcPct val="0"/>
                </a:spcAft>
                <a:defRPr/>
              </a:pPr>
              <a:t>‹#›</a:t>
            </a:fld>
            <a:endParaRPr kumimoji="1"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rtl="0" eaLnBrk="0" fontAlgn="base" hangingPunct="0">
        <a:spcBef>
          <a:spcPct val="0"/>
        </a:spcBef>
        <a:spcAft>
          <a:spcPct val="0"/>
        </a:spcAft>
        <a:defRPr kumimoji="1" sz="4400" b="1">
          <a:solidFill>
            <a:schemeClr val="accent2"/>
          </a:solidFill>
          <a:latin typeface="隶书" pitchFamily="49" charset="-122"/>
          <a:ea typeface="隶书" pitchFamily="49" charset="-122"/>
          <a:cs typeface="+mj-cs"/>
        </a:defRPr>
      </a:lvl1pPr>
      <a:lvl2pPr algn="ctr" rtl="0" eaLnBrk="0" fontAlgn="base" hangingPunct="0">
        <a:spcBef>
          <a:spcPct val="0"/>
        </a:spcBef>
        <a:spcAft>
          <a:spcPct val="0"/>
        </a:spcAft>
        <a:defRPr kumimoji="1" sz="4400" b="1">
          <a:solidFill>
            <a:schemeClr val="accent2"/>
          </a:solidFill>
          <a:latin typeface="Times New Roman" charset="0"/>
          <a:ea typeface="宋体" pitchFamily="2" charset="-122"/>
        </a:defRPr>
      </a:lvl2pPr>
      <a:lvl3pPr algn="ctr" rtl="0" eaLnBrk="0" fontAlgn="base" hangingPunct="0">
        <a:spcBef>
          <a:spcPct val="0"/>
        </a:spcBef>
        <a:spcAft>
          <a:spcPct val="0"/>
        </a:spcAft>
        <a:defRPr kumimoji="1" sz="4400" b="1">
          <a:solidFill>
            <a:schemeClr val="accent2"/>
          </a:solidFill>
          <a:latin typeface="Times New Roman" charset="0"/>
          <a:ea typeface="宋体" pitchFamily="2" charset="-122"/>
        </a:defRPr>
      </a:lvl3pPr>
      <a:lvl4pPr algn="ctr" rtl="0" eaLnBrk="0" fontAlgn="base" hangingPunct="0">
        <a:spcBef>
          <a:spcPct val="0"/>
        </a:spcBef>
        <a:spcAft>
          <a:spcPct val="0"/>
        </a:spcAft>
        <a:defRPr kumimoji="1" sz="4400" b="1">
          <a:solidFill>
            <a:schemeClr val="accent2"/>
          </a:solidFill>
          <a:latin typeface="Times New Roman" charset="0"/>
          <a:ea typeface="宋体" pitchFamily="2" charset="-122"/>
        </a:defRPr>
      </a:lvl4pPr>
      <a:lvl5pPr algn="ctr" rtl="0" eaLnBrk="0" fontAlgn="base" hangingPunct="0">
        <a:spcBef>
          <a:spcPct val="0"/>
        </a:spcBef>
        <a:spcAft>
          <a:spcPct val="0"/>
        </a:spcAft>
        <a:defRPr kumimoji="1" sz="4400" b="1">
          <a:solidFill>
            <a:schemeClr val="accent2"/>
          </a:solidFill>
          <a:latin typeface="Times New Roman" charset="0"/>
          <a:ea typeface="宋体" pitchFamily="2" charset="-122"/>
        </a:defRPr>
      </a:lvl5pPr>
      <a:lvl6pPr marL="457200" algn="ctr" rtl="0" fontAlgn="base">
        <a:spcBef>
          <a:spcPct val="0"/>
        </a:spcBef>
        <a:spcAft>
          <a:spcPct val="0"/>
        </a:spcAft>
        <a:defRPr kumimoji="1" sz="4400" b="1">
          <a:solidFill>
            <a:schemeClr val="accent2"/>
          </a:solidFill>
          <a:latin typeface="Times New Roman" charset="0"/>
          <a:ea typeface="宋体" pitchFamily="2" charset="-122"/>
        </a:defRPr>
      </a:lvl6pPr>
      <a:lvl7pPr marL="914400" algn="ctr" rtl="0" fontAlgn="base">
        <a:spcBef>
          <a:spcPct val="0"/>
        </a:spcBef>
        <a:spcAft>
          <a:spcPct val="0"/>
        </a:spcAft>
        <a:defRPr kumimoji="1" sz="4400" b="1">
          <a:solidFill>
            <a:schemeClr val="accent2"/>
          </a:solidFill>
          <a:latin typeface="Times New Roman" charset="0"/>
          <a:ea typeface="宋体" pitchFamily="2" charset="-122"/>
        </a:defRPr>
      </a:lvl7pPr>
      <a:lvl8pPr marL="1371600" algn="ctr" rtl="0" fontAlgn="base">
        <a:spcBef>
          <a:spcPct val="0"/>
        </a:spcBef>
        <a:spcAft>
          <a:spcPct val="0"/>
        </a:spcAft>
        <a:defRPr kumimoji="1" sz="4400" b="1">
          <a:solidFill>
            <a:schemeClr val="accent2"/>
          </a:solidFill>
          <a:latin typeface="Times New Roman" charset="0"/>
          <a:ea typeface="宋体" pitchFamily="2" charset="-122"/>
        </a:defRPr>
      </a:lvl8pPr>
      <a:lvl9pPr marL="1828800" algn="ctr" rtl="0" fontAlgn="base">
        <a:spcBef>
          <a:spcPct val="0"/>
        </a:spcBef>
        <a:spcAft>
          <a:spcPct val="0"/>
        </a:spcAft>
        <a:defRPr kumimoji="1" sz="4400" b="1">
          <a:solidFill>
            <a:schemeClr val="accent2"/>
          </a:solidFill>
          <a:latin typeface="Times New Roman" charset="0"/>
          <a:ea typeface="宋体" pitchFamily="2" charset="-122"/>
        </a:defRPr>
      </a:lvl9pPr>
    </p:titleStyle>
    <p:bodyStyle>
      <a:lvl1pPr marL="342900" indent="-342900" algn="l" rtl="0" eaLnBrk="0" fontAlgn="base" hangingPunct="0">
        <a:spcBef>
          <a:spcPct val="20000"/>
        </a:spcBef>
        <a:spcAft>
          <a:spcPts val="600"/>
        </a:spcAft>
        <a:buChar char="•"/>
        <a:defRPr kumimoji="1" sz="2400" b="1">
          <a:solidFill>
            <a:schemeClr val="tx1"/>
          </a:solidFill>
          <a:latin typeface="+mn-lt"/>
          <a:ea typeface="+mn-ea"/>
          <a:cs typeface="+mn-cs"/>
        </a:defRPr>
      </a:lvl1pPr>
      <a:lvl2pPr marL="742950" indent="-285750" algn="l" rtl="0" eaLnBrk="0" fontAlgn="base" hangingPunct="0">
        <a:spcBef>
          <a:spcPct val="20000"/>
        </a:spcBef>
        <a:spcAft>
          <a:spcPts val="600"/>
        </a:spcAft>
        <a:buChar char="–"/>
        <a:defRPr kumimoji="1" sz="2000" b="1">
          <a:solidFill>
            <a:schemeClr val="tx1"/>
          </a:solidFill>
          <a:latin typeface="+mn-lt"/>
          <a:ea typeface="+mn-ea"/>
        </a:defRPr>
      </a:lvl2pPr>
      <a:lvl3pPr marL="1143000" indent="-228600" algn="l" rtl="0" eaLnBrk="0" fontAlgn="base" hangingPunct="0">
        <a:spcBef>
          <a:spcPct val="20000"/>
        </a:spcBef>
        <a:spcAft>
          <a:spcPts val="600"/>
        </a:spcAft>
        <a:buChar char="•"/>
        <a:defRPr kumimoji="1" sz="1800" b="1">
          <a:solidFill>
            <a:schemeClr val="tx1"/>
          </a:solidFill>
          <a:latin typeface="+mn-lt"/>
          <a:ea typeface="+mn-ea"/>
        </a:defRPr>
      </a:lvl3pPr>
      <a:lvl4pPr marL="1600200" indent="-228600" algn="l" rtl="0" eaLnBrk="0" fontAlgn="base" hangingPunct="0">
        <a:spcBef>
          <a:spcPct val="20000"/>
        </a:spcBef>
        <a:spcAft>
          <a:spcPts val="600"/>
        </a:spcAft>
        <a:buChar char="–"/>
        <a:defRPr kumimoji="1" sz="1600" b="1">
          <a:solidFill>
            <a:schemeClr val="tx1"/>
          </a:solidFill>
          <a:latin typeface="+mn-lt"/>
          <a:ea typeface="+mn-ea"/>
        </a:defRPr>
      </a:lvl4pPr>
      <a:lvl5pPr marL="2057400" indent="-228600" algn="l" rtl="0" eaLnBrk="0" fontAlgn="base" hangingPunct="0">
        <a:spcBef>
          <a:spcPct val="20000"/>
        </a:spcBef>
        <a:spcAft>
          <a:spcPts val="600"/>
        </a:spcAft>
        <a:buChar char="»"/>
        <a:defRPr kumimoji="1" sz="1400" b="1">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jpeg"/><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jpe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jpeg"/><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jpeg"/><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jpeg"/><Relationship Id="rId4" Type="http://schemas.openxmlformats.org/officeDocument/2006/relationships/image" Target="../media/image18.emf"/></Relationships>
</file>

<file path=ppt/slides/_rels/slide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jpeg"/><Relationship Id="rId4" Type="http://schemas.openxmlformats.org/officeDocument/2006/relationships/image" Target="../media/image2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jpeg"/><Relationship Id="rId4" Type="http://schemas.openxmlformats.org/officeDocument/2006/relationships/image" Target="../media/image21.emf"/></Relationships>
</file>

<file path=ppt/slides/_rels/slide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28.w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jpeg"/><Relationship Id="rId4" Type="http://schemas.openxmlformats.org/officeDocument/2006/relationships/image" Target="../media/image33.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jpeg"/><Relationship Id="rId4" Type="http://schemas.openxmlformats.org/officeDocument/2006/relationships/image" Target="../media/image34.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jpeg"/><Relationship Id="rId4" Type="http://schemas.openxmlformats.org/officeDocument/2006/relationships/image" Target="../media/image3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jpeg"/><Relationship Id="rId4" Type="http://schemas.openxmlformats.org/officeDocument/2006/relationships/image" Target="../media/image36.emf"/></Relationships>
</file>

<file path=ppt/slides/_rels/slide6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jpeg"/><Relationship Id="rId4"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2.jpeg"/><Relationship Id="rId4" Type="http://schemas.openxmlformats.org/officeDocument/2006/relationships/image" Target="../media/image38.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2.jpeg"/><Relationship Id="rId4" Type="http://schemas.openxmlformats.org/officeDocument/2006/relationships/image" Target="../media/image39.emf"/></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ctrTitle"/>
          </p:nvPr>
        </p:nvSpPr>
        <p:spPr>
          <a:xfrm>
            <a:off x="1907704" y="1988840"/>
            <a:ext cx="5256213" cy="1295400"/>
          </a:xfrm>
        </p:spPr>
        <p:txBody>
          <a:bodyPr/>
          <a:lstStyle/>
          <a:p>
            <a:pPr algn="ctr" eaLnBrk="1" hangingPunct="1"/>
            <a:r>
              <a:rPr lang="zh-CN" altLang="en-US" sz="6000" dirty="0"/>
              <a:t>计算机网络</a:t>
            </a:r>
            <a:endParaRPr lang="zh-CN" altLang="en-US" sz="6000" dirty="0">
              <a:ea typeface="楷体_GB2312" pitchFamily="49" charset="-122"/>
            </a:endParaRPr>
          </a:p>
        </p:txBody>
      </p:sp>
      <p:sp>
        <p:nvSpPr>
          <p:cNvPr id="25603" name="日期占位符 3"/>
          <p:cNvSpPr>
            <a:spLocks noGrp="1"/>
          </p:cNvSpPr>
          <p:nvPr>
            <p:ph type="dt" sz="quarter" idx="10"/>
          </p:nvPr>
        </p:nvSpPr>
        <p:spPr>
          <a:noFill/>
        </p:spPr>
        <p:txBody>
          <a:bodyPr/>
          <a:lstStyle/>
          <a:p>
            <a:fld id="{547B7364-3DCC-499D-99A2-EA3A9C57BFAA}" type="datetime1">
              <a:rPr lang="zh-CN" altLang="en-US" smtClean="0"/>
              <a:pPr/>
              <a:t>2018/1/10</a:t>
            </a:fld>
            <a:endParaRPr lang="en-US" altLang="zh-CN"/>
          </a:p>
        </p:txBody>
      </p:sp>
      <p:sp>
        <p:nvSpPr>
          <p:cNvPr id="4" name="Rectangle 7"/>
          <p:cNvSpPr txBox="1">
            <a:spLocks noChangeArrowheads="1"/>
          </p:cNvSpPr>
          <p:nvPr/>
        </p:nvSpPr>
        <p:spPr bwMode="auto">
          <a:xfrm>
            <a:off x="1979712" y="3717032"/>
            <a:ext cx="5256212" cy="1943100"/>
          </a:xfrm>
          <a:prstGeom prst="rect">
            <a:avLst/>
          </a:prstGeom>
          <a:noFill/>
          <a:ln w="9525">
            <a:noFill/>
            <a:miter lim="800000"/>
            <a:headEnd/>
            <a:tailEnd/>
          </a:ln>
        </p:spPr>
        <p:txBody>
          <a:bodyPr anchor="b"/>
          <a:lstStyle/>
          <a:p>
            <a:pPr algn="ctr">
              <a:defRPr/>
            </a:pPr>
            <a:r>
              <a:rPr lang="zh-CN" altLang="en-US" sz="3200" b="1" kern="0" dirty="0">
                <a:solidFill>
                  <a:srgbClr val="333399"/>
                </a:solidFill>
                <a:latin typeface="华文新魏" pitchFamily="2" charset="-122"/>
                <a:ea typeface="华文新魏" pitchFamily="2" charset="-122"/>
                <a:cs typeface="+mj-cs"/>
              </a:rPr>
              <a:t>计算机与通信工程学院</a:t>
            </a:r>
            <a:endParaRPr lang="en-US" altLang="zh-CN" sz="3200" b="1" kern="0" dirty="0">
              <a:solidFill>
                <a:srgbClr val="333399"/>
              </a:solidFill>
              <a:latin typeface="华文新魏" pitchFamily="2" charset="-122"/>
              <a:ea typeface="华文新魏" pitchFamily="2" charset="-122"/>
              <a:cs typeface="+mj-cs"/>
            </a:endParaRPr>
          </a:p>
          <a:p>
            <a:pPr algn="ctr">
              <a:defRPr/>
            </a:pPr>
            <a:endParaRPr lang="en-US" altLang="zh-CN" sz="3200" b="1" kern="0" dirty="0">
              <a:solidFill>
                <a:srgbClr val="333399"/>
              </a:solidFill>
              <a:latin typeface="华文新魏" pitchFamily="2" charset="-122"/>
              <a:ea typeface="华文新魏" pitchFamily="2" charset="-122"/>
              <a:cs typeface="+mj-cs"/>
            </a:endParaRPr>
          </a:p>
          <a:p>
            <a:pPr algn="ctr">
              <a:defRPr/>
            </a:pPr>
            <a:r>
              <a:rPr lang="zh-CN" altLang="en-US" sz="3200" b="1" kern="0" dirty="0">
                <a:solidFill>
                  <a:srgbClr val="333399"/>
                </a:solidFill>
                <a:latin typeface="华文新魏" pitchFamily="2" charset="-122"/>
                <a:ea typeface="华文新魏" pitchFamily="2" charset="-122"/>
                <a:cs typeface="+mj-cs"/>
              </a:rPr>
              <a:t>周   芳</a:t>
            </a:r>
            <a:endParaRPr lang="zh-CN" altLang="en-US" sz="3200" b="1" kern="0" dirty="0">
              <a:solidFill>
                <a:srgbClr val="333399"/>
              </a:solidFill>
              <a:latin typeface="华文新魏" pitchFamily="2" charset="-122"/>
              <a:ea typeface="楷体_GB2312" pitchFamily="49"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0081" y="476672"/>
            <a:ext cx="7772400" cy="5187950"/>
          </a:xfrm>
        </p:spPr>
        <p:txBody>
          <a:bodyPr/>
          <a:lstStyle/>
          <a:p>
            <a:pPr eaLnBrk="1" hangingPunct="1">
              <a:defRPr/>
            </a:pPr>
            <a:r>
              <a:rPr lang="en-US" altLang="zh-CN" sz="2800" b="1" u="sng" dirty="0">
                <a:solidFill>
                  <a:schemeClr val="accent6"/>
                </a:solidFill>
                <a:ea typeface="华文新魏" pitchFamily="2" charset="-122"/>
              </a:rPr>
              <a:t>ARPANET</a:t>
            </a:r>
            <a:r>
              <a:rPr lang="zh-CN" altLang="zh-CN" sz="2800" b="1" u="sng" dirty="0">
                <a:solidFill>
                  <a:schemeClr val="accent6"/>
                </a:solidFill>
                <a:ea typeface="华文新魏" pitchFamily="2" charset="-122"/>
              </a:rPr>
              <a:t>最早四个节点的结构</a:t>
            </a:r>
            <a:endParaRPr lang="zh-CN" altLang="en-US" sz="2800" b="1" u="sng" dirty="0">
              <a:solidFill>
                <a:schemeClr val="accent6"/>
              </a:solidFill>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44580AC-D84E-4E11-9A69-F6F15940312E}" type="slidenum">
              <a:rPr lang="zh-CN" altLang="en-US">
                <a:solidFill>
                  <a:srgbClr val="000000"/>
                </a:solidFill>
              </a:rPr>
              <a:pPr>
                <a:defRPr/>
              </a:pPr>
              <a:t>10</a:t>
            </a:fld>
            <a:endParaRPr lang="en-US" altLang="zh-CN">
              <a:solidFill>
                <a:srgbClr val="000000"/>
              </a:solidFill>
            </a:endParaRPr>
          </a:p>
        </p:txBody>
      </p:sp>
      <p:sp>
        <p:nvSpPr>
          <p:cNvPr id="205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2050" name="Object 1" descr="蓝色面巾纸"/>
          <p:cNvGraphicFramePr>
            <a:graphicFrameLocks noChangeAspect="1"/>
          </p:cNvGraphicFramePr>
          <p:nvPr>
            <p:extLst>
              <p:ext uri="{D42A27DB-BD31-4B8C-83A1-F6EECF244321}">
                <p14:modId xmlns:p14="http://schemas.microsoft.com/office/powerpoint/2010/main" val="414406700"/>
              </p:ext>
            </p:extLst>
          </p:nvPr>
        </p:nvGraphicFramePr>
        <p:xfrm>
          <a:off x="1584316" y="1249922"/>
          <a:ext cx="5688013" cy="4432300"/>
        </p:xfrm>
        <a:graphic>
          <a:graphicData uri="http://schemas.openxmlformats.org/presentationml/2006/ole">
            <mc:AlternateContent xmlns:mc="http://schemas.openxmlformats.org/markup-compatibility/2006">
              <mc:Choice xmlns:v="urn:schemas-microsoft-com:vml" Requires="v">
                <p:oleObj spid="_x0000_s5127" name="Visio" r:id="rId3" imgW="3454730" imgH="2700810" progId="Visio.Drawing.11">
                  <p:embed/>
                </p:oleObj>
              </mc:Choice>
              <mc:Fallback>
                <p:oleObj name="Visio" r:id="rId3" imgW="3454730" imgH="270081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316" y="1249922"/>
                        <a:ext cx="5688013" cy="4432300"/>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0648"/>
            <a:ext cx="7772400" cy="1143000"/>
          </a:xfrm>
        </p:spPr>
        <p:txBody>
          <a:bodyPr/>
          <a:lstStyle/>
          <a:p>
            <a:pPr algn="l" eaLnBrk="1" hangingPunct="1">
              <a:defRPr/>
            </a:pPr>
            <a:r>
              <a:rPr lang="en-US" altLang="zh-CN" sz="3200" u="sng" dirty="0">
                <a:latin typeface="+mn-lt"/>
                <a:ea typeface="华文新魏" pitchFamily="2" charset="-122"/>
              </a:rPr>
              <a:t>2</a:t>
            </a:r>
            <a:r>
              <a:rPr lang="zh-CN" altLang="zh-CN" sz="3200" u="sng" dirty="0">
                <a:latin typeface="+mn-lt"/>
                <a:ea typeface="华文新魏" pitchFamily="2" charset="-122"/>
              </a:rPr>
              <a:t>．</a:t>
            </a:r>
            <a:r>
              <a:rPr lang="en-US" altLang="zh-CN" sz="3200" u="sng" dirty="0">
                <a:latin typeface="+mn-lt"/>
                <a:ea typeface="华文新魏" pitchFamily="2" charset="-122"/>
              </a:rPr>
              <a:t>TCP/IP</a:t>
            </a:r>
            <a:r>
              <a:rPr lang="zh-CN" altLang="zh-CN" sz="3200" u="sng" dirty="0">
                <a:latin typeface="+mn-lt"/>
                <a:ea typeface="华文新魏" pitchFamily="2" charset="-122"/>
              </a:rPr>
              <a:t>协议研究与发展</a:t>
            </a:r>
            <a:endParaRPr lang="zh-CN" altLang="en-US" sz="3200" u="sng" dirty="0">
              <a:latin typeface="+mn-lt"/>
              <a:ea typeface="华文新魏" pitchFamily="2" charset="-122"/>
            </a:endParaRPr>
          </a:p>
        </p:txBody>
      </p:sp>
      <p:sp>
        <p:nvSpPr>
          <p:cNvPr id="3" name="内容占位符 2"/>
          <p:cNvSpPr>
            <a:spLocks noGrp="1"/>
          </p:cNvSpPr>
          <p:nvPr>
            <p:ph idx="1"/>
          </p:nvPr>
        </p:nvSpPr>
        <p:spPr>
          <a:xfrm>
            <a:off x="685800" y="1484313"/>
            <a:ext cx="7772400" cy="4611687"/>
          </a:xfrm>
        </p:spPr>
        <p:txBody>
          <a:bodyPr/>
          <a:lstStyle/>
          <a:p>
            <a:pPr eaLnBrk="1" hangingPunct="1">
              <a:defRPr/>
            </a:pPr>
            <a:r>
              <a:rPr lang="en-US" altLang="zh-CN" sz="2800" b="1" u="sng" dirty="0">
                <a:solidFill>
                  <a:schemeClr val="accent6"/>
                </a:solidFill>
                <a:ea typeface="华文新魏" pitchFamily="2" charset="-122"/>
              </a:rPr>
              <a:t>ARPANET</a:t>
            </a:r>
            <a:r>
              <a:rPr lang="zh-CN" altLang="zh-CN" sz="2800" b="1" u="sng" dirty="0">
                <a:solidFill>
                  <a:schemeClr val="accent6"/>
                </a:solidFill>
                <a:ea typeface="华文新魏" pitchFamily="2" charset="-122"/>
              </a:rPr>
              <a:t>的协议结构</a:t>
            </a:r>
            <a:endParaRPr lang="zh-CN" altLang="en-US" sz="2800" b="1" u="sng" dirty="0">
              <a:solidFill>
                <a:schemeClr val="accent6"/>
              </a:solidFill>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22140365-8D35-4E14-9E36-63DB546DFFAB}" type="slidenum">
              <a:rPr lang="zh-CN" altLang="en-US">
                <a:solidFill>
                  <a:srgbClr val="000000"/>
                </a:solidFill>
              </a:rPr>
              <a:pPr>
                <a:defRPr/>
              </a:pPr>
              <a:t>11</a:t>
            </a:fld>
            <a:endParaRPr lang="en-US" altLang="zh-CN">
              <a:solidFill>
                <a:srgbClr val="000000"/>
              </a:solidFill>
            </a:endParaRPr>
          </a:p>
        </p:txBody>
      </p:sp>
      <p:sp>
        <p:nvSpPr>
          <p:cNvPr id="307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3074" name="Object 1" descr="蓝色面巾纸"/>
          <p:cNvGraphicFramePr>
            <a:graphicFrameLocks noChangeAspect="1"/>
          </p:cNvGraphicFramePr>
          <p:nvPr/>
        </p:nvGraphicFramePr>
        <p:xfrm>
          <a:off x="1763713" y="2060575"/>
          <a:ext cx="5040312" cy="4148138"/>
        </p:xfrm>
        <a:graphic>
          <a:graphicData uri="http://schemas.openxmlformats.org/presentationml/2006/ole">
            <mc:AlternateContent xmlns:mc="http://schemas.openxmlformats.org/markup-compatibility/2006">
              <mc:Choice xmlns:v="urn:schemas-microsoft-com:vml" Requires="v">
                <p:oleObj spid="_x0000_s6151" name="Visio" r:id="rId3" imgW="3106799" imgH="2548800" progId="Visio.Drawing.11">
                  <p:embed/>
                </p:oleObj>
              </mc:Choice>
              <mc:Fallback>
                <p:oleObj name="Visio" r:id="rId3" imgW="3106799" imgH="254880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060575"/>
                        <a:ext cx="5040312" cy="4148138"/>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609600"/>
            <a:ext cx="8134350" cy="1524000"/>
          </a:xfrm>
        </p:spPr>
        <p:txBody>
          <a:bodyPr/>
          <a:lstStyle/>
          <a:p>
            <a:pPr algn="l" eaLnBrk="1" hangingPunct="1">
              <a:defRPr/>
            </a:pPr>
            <a:r>
              <a:rPr lang="en-US" altLang="zh-CN" sz="2800" u="sng" dirty="0">
                <a:latin typeface="+mn-lt"/>
                <a:ea typeface="华文新魏" pitchFamily="2" charset="-122"/>
              </a:rPr>
              <a:t>3</a:t>
            </a:r>
            <a:r>
              <a:rPr lang="zh-CN" altLang="zh-CN" sz="2800" u="sng" dirty="0">
                <a:latin typeface="+mn-lt"/>
                <a:ea typeface="华文新魏" pitchFamily="2" charset="-122"/>
              </a:rPr>
              <a:t>．</a:t>
            </a:r>
            <a:r>
              <a:rPr lang="en-US" altLang="zh-CN" sz="2800" u="sng" dirty="0">
                <a:latin typeface="+mn-lt"/>
                <a:ea typeface="华文新魏" pitchFamily="2" charset="-122"/>
              </a:rPr>
              <a:t>NSFNET</a:t>
            </a:r>
            <a:r>
              <a:rPr lang="zh-CN" altLang="zh-CN" sz="2800" u="sng" dirty="0">
                <a:latin typeface="+mn-lt"/>
                <a:ea typeface="华文新魏" pitchFamily="2" charset="-122"/>
              </a:rPr>
              <a:t>对</a:t>
            </a:r>
            <a:r>
              <a:rPr lang="en-US" altLang="zh-CN" sz="2800" u="sng" dirty="0">
                <a:latin typeface="+mn-lt"/>
                <a:ea typeface="华文新魏" pitchFamily="2" charset="-122"/>
              </a:rPr>
              <a:t>Internet</a:t>
            </a:r>
            <a:r>
              <a:rPr lang="zh-CN" altLang="zh-CN" sz="2800" u="sng" dirty="0">
                <a:latin typeface="+mn-lt"/>
                <a:ea typeface="华文新魏" pitchFamily="2" charset="-122"/>
              </a:rPr>
              <a:t>发展的影响</a:t>
            </a:r>
            <a:endParaRPr lang="zh-CN" altLang="en-US" sz="2800" u="sng" dirty="0">
              <a:latin typeface="+mn-lt"/>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5E07E1B-C2F0-4394-A103-CC31B1FD4F0E}" type="slidenum">
              <a:rPr lang="zh-CN" altLang="en-US">
                <a:solidFill>
                  <a:srgbClr val="000000"/>
                </a:solidFill>
              </a:rPr>
              <a:pPr>
                <a:defRPr/>
              </a:pPr>
              <a:t>12</a:t>
            </a:fld>
            <a:endParaRPr lang="en-US" altLang="zh-CN">
              <a:solidFill>
                <a:srgbClr val="000000"/>
              </a:solidFill>
            </a:endParaRPr>
          </a:p>
        </p:txBody>
      </p:sp>
      <p:pic>
        <p:nvPicPr>
          <p:cNvPr id="363521" name="Picture 1"/>
          <p:cNvPicPr>
            <a:picLocks noChangeAspect="1" noChangeArrowheads="1"/>
          </p:cNvPicPr>
          <p:nvPr/>
        </p:nvPicPr>
        <p:blipFill>
          <a:blip r:embed="rId2" cstate="print"/>
          <a:srcRect/>
          <a:stretch>
            <a:fillRect/>
          </a:stretch>
        </p:blipFill>
        <p:spPr bwMode="auto">
          <a:xfrm>
            <a:off x="276225" y="2205038"/>
            <a:ext cx="8640763" cy="324008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609600"/>
            <a:ext cx="8134350" cy="1143000"/>
          </a:xfrm>
        </p:spPr>
        <p:txBody>
          <a:bodyPr/>
          <a:lstStyle/>
          <a:p>
            <a:pPr algn="l" eaLnBrk="1" hangingPunct="1">
              <a:defRPr/>
            </a:pPr>
            <a:r>
              <a:rPr lang="en-US" altLang="zh-CN" sz="3200" u="sng" dirty="0">
                <a:latin typeface="+mn-lt"/>
                <a:ea typeface="华文新魏" pitchFamily="2" charset="-122"/>
              </a:rPr>
              <a:t>1.1.4  </a:t>
            </a:r>
            <a:r>
              <a:rPr lang="zh-CN" altLang="zh-CN" sz="3200" u="sng" dirty="0">
                <a:latin typeface="+mn-lt"/>
                <a:ea typeface="华文新魏" pitchFamily="2" charset="-122"/>
              </a:rPr>
              <a:t>宽带城域网与三网融合技术的发展</a:t>
            </a:r>
            <a:endParaRPr lang="zh-CN" altLang="en-US" sz="3200" u="sng" dirty="0">
              <a:latin typeface="+mn-lt"/>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88689E74-B115-4506-8999-78C2DFD47C96}" type="slidenum">
              <a:rPr lang="zh-CN" altLang="en-US">
                <a:solidFill>
                  <a:srgbClr val="000000"/>
                </a:solidFill>
              </a:rPr>
              <a:pPr>
                <a:defRPr/>
              </a:pPr>
              <a:t>13</a:t>
            </a:fld>
            <a:endParaRPr lang="en-US" altLang="zh-CN">
              <a:solidFill>
                <a:srgbClr val="000000"/>
              </a:solidFill>
            </a:endParaRPr>
          </a:p>
        </p:txBody>
      </p:sp>
      <p:pic>
        <p:nvPicPr>
          <p:cNvPr id="389122" name="Picture 2"/>
          <p:cNvPicPr>
            <a:picLocks noChangeAspect="1" noChangeArrowheads="1"/>
          </p:cNvPicPr>
          <p:nvPr/>
        </p:nvPicPr>
        <p:blipFill>
          <a:blip r:embed="rId2" cstate="print"/>
          <a:srcRect/>
          <a:stretch>
            <a:fillRect/>
          </a:stretch>
        </p:blipFill>
        <p:spPr bwMode="auto">
          <a:xfrm>
            <a:off x="323850" y="1916113"/>
            <a:ext cx="8651875" cy="33131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defRPr/>
            </a:pPr>
            <a:r>
              <a:rPr lang="en-US" altLang="zh-CN" sz="3200" u="sng" dirty="0">
                <a:latin typeface="+mn-lt"/>
                <a:ea typeface="华文新魏" pitchFamily="2" charset="-122"/>
              </a:rPr>
              <a:t>1.2  </a:t>
            </a:r>
            <a:r>
              <a:rPr lang="zh-CN" altLang="zh-CN" sz="3200" u="sng" dirty="0">
                <a:latin typeface="+mn-lt"/>
                <a:ea typeface="华文新魏" pitchFamily="2" charset="-122"/>
              </a:rPr>
              <a:t>计算机网络技术发展的三条主线</a:t>
            </a:r>
            <a:endParaRPr lang="zh-CN" altLang="en-US" sz="3200" u="sng" dirty="0">
              <a:latin typeface="+mn-lt"/>
              <a:ea typeface="华文新魏" pitchFamily="2" charset="-122"/>
            </a:endParaRPr>
          </a:p>
        </p:txBody>
      </p:sp>
      <p:sp>
        <p:nvSpPr>
          <p:cNvPr id="4100" name="内容占位符 2"/>
          <p:cNvSpPr>
            <a:spLocks noGrp="1"/>
          </p:cNvSpPr>
          <p:nvPr>
            <p:ph idx="1"/>
          </p:nvPr>
        </p:nvSpPr>
        <p:spPr/>
        <p:txBody>
          <a:bodyPr/>
          <a:lstStyle/>
          <a:p>
            <a:pPr eaLnBrk="1" hangingPunct="1">
              <a:buFontTx/>
              <a:buNone/>
            </a:pPr>
            <a:endParaRPr lang="zh-CN" altLang="en-US"/>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9700635-7E07-4876-88BC-CCD5C57F25A1}" type="slidenum">
              <a:rPr lang="zh-CN" altLang="en-US">
                <a:solidFill>
                  <a:srgbClr val="000000"/>
                </a:solidFill>
              </a:rPr>
              <a:pPr>
                <a:defRPr/>
              </a:pPr>
              <a:t>14</a:t>
            </a:fld>
            <a:endParaRPr lang="en-US" altLang="zh-CN">
              <a:solidFill>
                <a:srgbClr val="000000"/>
              </a:solidFill>
            </a:endParaRPr>
          </a:p>
        </p:txBody>
      </p:sp>
      <p:sp>
        <p:nvSpPr>
          <p:cNvPr id="410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4098" name="Object 1" descr="蓝色面巾纸"/>
          <p:cNvGraphicFramePr>
            <a:graphicFrameLocks noChangeAspect="1"/>
          </p:cNvGraphicFramePr>
          <p:nvPr/>
        </p:nvGraphicFramePr>
        <p:xfrm>
          <a:off x="684213" y="1700213"/>
          <a:ext cx="7978775" cy="4032250"/>
        </p:xfrm>
        <a:graphic>
          <a:graphicData uri="http://schemas.openxmlformats.org/presentationml/2006/ole">
            <mc:AlternateContent xmlns:mc="http://schemas.openxmlformats.org/markup-compatibility/2006">
              <mc:Choice xmlns:v="urn:schemas-microsoft-com:vml" Requires="v">
                <p:oleObj spid="_x0000_s33799" name="Visio" r:id="rId3" imgW="3538742" imgH="1789830" progId="Visio.Drawing.11">
                  <p:embed/>
                </p:oleObj>
              </mc:Choice>
              <mc:Fallback>
                <p:oleObj name="Visio" r:id="rId3" imgW="3538742" imgH="178983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700213"/>
                        <a:ext cx="7978775" cy="4032250"/>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2656"/>
            <a:ext cx="7772400" cy="1143000"/>
          </a:xfrm>
        </p:spPr>
        <p:txBody>
          <a:bodyPr/>
          <a:lstStyle/>
          <a:p>
            <a:pPr algn="l" eaLnBrk="1" hangingPunct="1">
              <a:defRPr/>
            </a:pPr>
            <a:r>
              <a:rPr lang="en-US" altLang="zh-CN" sz="3200" u="sng" dirty="0">
                <a:latin typeface="+mn-lt"/>
                <a:ea typeface="华文新魏" pitchFamily="2" charset="-122"/>
              </a:rPr>
              <a:t>1.3  </a:t>
            </a:r>
            <a:r>
              <a:rPr lang="zh-CN" altLang="zh-CN" sz="3200" u="sng" dirty="0">
                <a:latin typeface="+mn-lt"/>
                <a:ea typeface="华文新魏" pitchFamily="2" charset="-122"/>
              </a:rPr>
              <a:t>计算机网络定义与分类</a:t>
            </a:r>
            <a:endParaRPr lang="zh-CN" altLang="en-US" sz="3200" u="sng" dirty="0">
              <a:latin typeface="+mn-lt"/>
              <a:ea typeface="华文新魏" pitchFamily="2" charset="-122"/>
            </a:endParaRPr>
          </a:p>
        </p:txBody>
      </p:sp>
      <p:sp>
        <p:nvSpPr>
          <p:cNvPr id="3" name="内容占位符 2"/>
          <p:cNvSpPr>
            <a:spLocks noGrp="1"/>
          </p:cNvSpPr>
          <p:nvPr>
            <p:ph idx="1"/>
          </p:nvPr>
        </p:nvSpPr>
        <p:spPr>
          <a:xfrm>
            <a:off x="685800" y="1557338"/>
            <a:ext cx="7772400" cy="4538662"/>
          </a:xfrm>
        </p:spPr>
        <p:txBody>
          <a:bodyPr/>
          <a:lstStyle/>
          <a:p>
            <a:pPr eaLnBrk="1" hangingPunct="1">
              <a:buFontTx/>
              <a:buNone/>
              <a:defRPr/>
            </a:pPr>
            <a:r>
              <a:rPr lang="en-US" altLang="zh-CN" b="1" u="sng" dirty="0">
                <a:solidFill>
                  <a:schemeClr val="accent6"/>
                </a:solidFill>
                <a:ea typeface="华文新魏" pitchFamily="2" charset="-122"/>
              </a:rPr>
              <a:t>1.3.1  </a:t>
            </a:r>
            <a:r>
              <a:rPr lang="zh-CN" altLang="zh-CN" b="1" u="sng" dirty="0">
                <a:solidFill>
                  <a:schemeClr val="accent6"/>
                </a:solidFill>
                <a:ea typeface="华文新魏" pitchFamily="2" charset="-122"/>
              </a:rPr>
              <a:t>计算机网络定义</a:t>
            </a:r>
            <a:endParaRPr lang="en-US" altLang="zh-CN" b="1" u="sng" dirty="0">
              <a:solidFill>
                <a:schemeClr val="accent6"/>
              </a:solidFill>
              <a:ea typeface="华文新魏" pitchFamily="2" charset="-122"/>
            </a:endParaRPr>
          </a:p>
          <a:p>
            <a:pPr eaLnBrk="1" hangingPunct="1">
              <a:buFontTx/>
              <a:buNone/>
              <a:defRPr/>
            </a:pPr>
            <a:r>
              <a:rPr lang="en-US" altLang="zh-CN" sz="5400" b="1" dirty="0">
                <a:latin typeface="华文新魏" pitchFamily="2" charset="-122"/>
                <a:ea typeface="华文新魏" pitchFamily="2" charset="-122"/>
              </a:rPr>
              <a:t>“</a:t>
            </a:r>
            <a:r>
              <a:rPr lang="zh-CN" altLang="zh-CN" sz="5400" b="1" dirty="0">
                <a:latin typeface="华文新魏" pitchFamily="2" charset="-122"/>
                <a:ea typeface="华文新魏" pitchFamily="2" charset="-122"/>
              </a:rPr>
              <a:t>以相互共享资源的方式互联起来的自治计算机系统的集合</a:t>
            </a:r>
            <a:r>
              <a:rPr lang="en-US" altLang="zh-CN" sz="5400" b="1" dirty="0">
                <a:latin typeface="华文新魏" pitchFamily="2" charset="-122"/>
                <a:ea typeface="华文新魏" pitchFamily="2" charset="-122"/>
              </a:rPr>
              <a:t>”</a:t>
            </a:r>
            <a:endParaRPr lang="zh-CN" altLang="en-US" sz="54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3E98807-1751-4FBA-8625-290815A5E8D6}" type="slidenum">
              <a:rPr lang="zh-CN" altLang="en-US">
                <a:solidFill>
                  <a:srgbClr val="000000"/>
                </a:solidFill>
              </a:rPr>
              <a:pPr>
                <a:defRPr/>
              </a:pPr>
              <a:t>15</a:t>
            </a:fld>
            <a:endParaRPr lang="en-US" altLang="zh-CN">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683568" y="476672"/>
            <a:ext cx="7772400" cy="1955800"/>
          </a:xfrm>
        </p:spPr>
        <p:txBody>
          <a:bodyPr/>
          <a:lstStyle/>
          <a:p>
            <a:pPr algn="l" eaLnBrk="1" hangingPunct="1"/>
            <a:r>
              <a:rPr lang="zh-CN" altLang="zh-CN" sz="3200" u="sng" dirty="0">
                <a:latin typeface="华文新魏" pitchFamily="2" charset="-122"/>
                <a:ea typeface="华文新魏" pitchFamily="2" charset="-122"/>
              </a:rPr>
              <a:t>计算机网络主要特征</a:t>
            </a:r>
            <a:r>
              <a:rPr lang="zh-CN" altLang="zh-CN" sz="3200" dirty="0">
                <a:latin typeface="华文新魏" pitchFamily="2" charset="-122"/>
                <a:ea typeface="华文新魏" pitchFamily="2" charset="-122"/>
              </a:rPr>
              <a:t>：</a:t>
            </a:r>
            <a:endParaRPr lang="zh-CN" altLang="en-US" sz="3200" dirty="0">
              <a:latin typeface="华文新魏" pitchFamily="2" charset="-122"/>
              <a:ea typeface="华文新魏" pitchFamily="2" charset="-122"/>
            </a:endParaRPr>
          </a:p>
        </p:txBody>
      </p:sp>
      <p:sp>
        <p:nvSpPr>
          <p:cNvPr id="3" name="内容占位符 2"/>
          <p:cNvSpPr>
            <a:spLocks noGrp="1"/>
          </p:cNvSpPr>
          <p:nvPr>
            <p:ph idx="1"/>
          </p:nvPr>
        </p:nvSpPr>
        <p:spPr>
          <a:xfrm>
            <a:off x="685800" y="1989138"/>
            <a:ext cx="7772400" cy="4106862"/>
          </a:xfrm>
        </p:spPr>
        <p:txBody>
          <a:bodyPr/>
          <a:lstStyle/>
          <a:p>
            <a:pPr eaLnBrk="1" hangingPunct="1">
              <a:defRPr/>
            </a:pPr>
            <a:r>
              <a:rPr lang="zh-CN" altLang="zh-CN" b="1" dirty="0">
                <a:solidFill>
                  <a:schemeClr val="accent6"/>
                </a:solidFill>
                <a:latin typeface="华文新魏" pitchFamily="2" charset="-122"/>
                <a:ea typeface="华文新魏" pitchFamily="2" charset="-122"/>
              </a:rPr>
              <a:t>组建计算机网络的主要目的是实现</a:t>
            </a:r>
            <a:r>
              <a:rPr lang="zh-CN" altLang="zh-CN" b="1" dirty="0">
                <a:solidFill>
                  <a:srgbClr val="FF0000"/>
                </a:solidFill>
                <a:latin typeface="华文新魏" pitchFamily="2" charset="-122"/>
                <a:ea typeface="华文新魏" pitchFamily="2" charset="-122"/>
              </a:rPr>
              <a:t>计算机资源的共享</a:t>
            </a:r>
            <a:endParaRPr lang="en-US" altLang="zh-CN" b="1" dirty="0">
              <a:solidFill>
                <a:schemeClr val="accent6"/>
              </a:solidFill>
              <a:latin typeface="华文新魏" pitchFamily="2" charset="-122"/>
              <a:ea typeface="华文新魏" pitchFamily="2" charset="-122"/>
            </a:endParaRPr>
          </a:p>
          <a:p>
            <a:pPr eaLnBrk="1" hangingPunct="1">
              <a:defRPr/>
            </a:pPr>
            <a:endParaRPr lang="en-US" altLang="zh-CN" sz="800" b="1" dirty="0">
              <a:solidFill>
                <a:schemeClr val="accent6"/>
              </a:solidFill>
              <a:latin typeface="华文新魏" pitchFamily="2" charset="-122"/>
              <a:ea typeface="华文新魏" pitchFamily="2" charset="-122"/>
            </a:endParaRPr>
          </a:p>
          <a:p>
            <a:pPr eaLnBrk="1" hangingPunct="1">
              <a:defRPr/>
            </a:pPr>
            <a:r>
              <a:rPr lang="zh-CN" altLang="zh-CN" b="1" dirty="0">
                <a:solidFill>
                  <a:schemeClr val="accent6"/>
                </a:solidFill>
                <a:latin typeface="华文新魏" pitchFamily="2" charset="-122"/>
                <a:ea typeface="华文新魏" pitchFamily="2" charset="-122"/>
              </a:rPr>
              <a:t>互联的计算机系统是</a:t>
            </a:r>
            <a:r>
              <a:rPr lang="zh-CN" altLang="zh-CN" b="1" dirty="0">
                <a:solidFill>
                  <a:srgbClr val="FF0000"/>
                </a:solidFill>
                <a:latin typeface="华文新魏" pitchFamily="2" charset="-122"/>
                <a:ea typeface="华文新魏" pitchFamily="2" charset="-122"/>
              </a:rPr>
              <a:t>自治的系统</a:t>
            </a:r>
            <a:endParaRPr lang="en-US" altLang="zh-CN" b="1" dirty="0">
              <a:solidFill>
                <a:schemeClr val="accent6"/>
              </a:solidFill>
              <a:latin typeface="华文新魏" pitchFamily="2" charset="-122"/>
              <a:ea typeface="华文新魏" pitchFamily="2" charset="-122"/>
            </a:endParaRPr>
          </a:p>
          <a:p>
            <a:pPr eaLnBrk="1" hangingPunct="1">
              <a:defRPr/>
            </a:pPr>
            <a:endParaRPr lang="en-US" altLang="zh-CN" sz="800" b="1" dirty="0">
              <a:solidFill>
                <a:schemeClr val="accent6"/>
              </a:solidFill>
              <a:latin typeface="华文新魏" pitchFamily="2" charset="-122"/>
              <a:ea typeface="华文新魏" pitchFamily="2" charset="-122"/>
            </a:endParaRPr>
          </a:p>
          <a:p>
            <a:pPr eaLnBrk="1" hangingPunct="1">
              <a:defRPr/>
            </a:pPr>
            <a:r>
              <a:rPr lang="zh-CN" altLang="zh-CN" b="1" dirty="0">
                <a:solidFill>
                  <a:schemeClr val="accent6"/>
                </a:solidFill>
                <a:latin typeface="华文新魏" pitchFamily="2" charset="-122"/>
                <a:ea typeface="华文新魏" pitchFamily="2" charset="-122"/>
              </a:rPr>
              <a:t>联网计算机之间的通信必须遵循</a:t>
            </a:r>
            <a:r>
              <a:rPr lang="zh-CN" altLang="zh-CN" b="1" dirty="0">
                <a:solidFill>
                  <a:srgbClr val="FF0000"/>
                </a:solidFill>
                <a:latin typeface="华文新魏" pitchFamily="2" charset="-122"/>
                <a:ea typeface="华文新魏" pitchFamily="2" charset="-122"/>
              </a:rPr>
              <a:t>共同的网络协议</a:t>
            </a:r>
            <a:endParaRPr lang="zh-CN" altLang="en-US" b="1" dirty="0">
              <a:solidFill>
                <a:srgbClr val="FF0000"/>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293372B-7E6F-42A3-BA20-175C9661B09F}" type="slidenum">
              <a:rPr lang="zh-CN" altLang="en-US">
                <a:solidFill>
                  <a:srgbClr val="000000"/>
                </a:solidFill>
              </a:rPr>
              <a:pPr>
                <a:defRPr/>
              </a:pPr>
              <a:t>16</a:t>
            </a:fld>
            <a:endParaRPr lang="en-US" altLang="zh-CN">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defRPr/>
            </a:pPr>
            <a:r>
              <a:rPr lang="en-US" altLang="zh-CN" sz="3200" u="sng" dirty="0">
                <a:latin typeface="+mn-lt"/>
                <a:ea typeface="华文新魏" pitchFamily="2" charset="-122"/>
              </a:rPr>
              <a:t>1.3.2  </a:t>
            </a:r>
            <a:r>
              <a:rPr lang="zh-CN" altLang="zh-CN" sz="3200" u="sng" dirty="0">
                <a:latin typeface="+mn-lt"/>
                <a:ea typeface="华文新魏" pitchFamily="2" charset="-122"/>
              </a:rPr>
              <a:t>计算机网络的分类方法</a:t>
            </a:r>
            <a:endParaRPr lang="zh-CN" altLang="en-US" sz="3200" u="sng" dirty="0">
              <a:latin typeface="+mn-lt"/>
              <a:ea typeface="华文新魏" pitchFamily="2" charset="-122"/>
            </a:endParaRPr>
          </a:p>
        </p:txBody>
      </p:sp>
      <p:sp>
        <p:nvSpPr>
          <p:cNvPr id="3" name="内容占位符 2"/>
          <p:cNvSpPr>
            <a:spLocks noGrp="1"/>
          </p:cNvSpPr>
          <p:nvPr>
            <p:ph idx="1"/>
          </p:nvPr>
        </p:nvSpPr>
        <p:spPr>
          <a:xfrm>
            <a:off x="539552" y="1700808"/>
            <a:ext cx="7772400" cy="4538662"/>
          </a:xfrm>
        </p:spPr>
        <p:txBody>
          <a:bodyPr/>
          <a:lstStyle/>
          <a:p>
            <a:pPr eaLnBrk="1" hangingPunct="1">
              <a:defRPr/>
            </a:pPr>
            <a:r>
              <a:rPr lang="zh-CN" altLang="zh-CN" b="1" dirty="0">
                <a:latin typeface="华文新魏" pitchFamily="2" charset="-122"/>
                <a:ea typeface="华文新魏" pitchFamily="2" charset="-122"/>
              </a:rPr>
              <a:t>计算机网络按照其覆盖的地理范围进行分类，可以很好地反映不同类型网络的技术特征。</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按覆盖的地理范围划分，计算机网络可以分为：广域网、城域网、局域网与个人区域网。</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7825ABD-8E8A-4712-9884-EE6E851472D3}" type="slidenum">
              <a:rPr lang="zh-CN" altLang="en-US">
                <a:solidFill>
                  <a:srgbClr val="000000"/>
                </a:solidFill>
              </a:rPr>
              <a:pPr>
                <a:defRPr/>
              </a:pPr>
              <a:t>17</a:t>
            </a:fld>
            <a:endParaRPr lang="en-US" altLang="zh-CN">
              <a:solidFill>
                <a:srgbClr val="000000"/>
              </a:solidFill>
            </a:endParaRPr>
          </a:p>
        </p:txBody>
      </p:sp>
      <p:pic>
        <p:nvPicPr>
          <p:cNvPr id="397314" name="Picture 2"/>
          <p:cNvPicPr>
            <a:picLocks noChangeAspect="1" noChangeArrowheads="1"/>
          </p:cNvPicPr>
          <p:nvPr/>
        </p:nvPicPr>
        <p:blipFill>
          <a:blip r:embed="rId2" cstate="print"/>
          <a:srcRect/>
          <a:stretch>
            <a:fillRect/>
          </a:stretch>
        </p:blipFill>
        <p:spPr bwMode="auto">
          <a:xfrm>
            <a:off x="395536" y="3861048"/>
            <a:ext cx="8337550" cy="115252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88640"/>
            <a:ext cx="7772400" cy="1143000"/>
          </a:xfrm>
        </p:spPr>
        <p:txBody>
          <a:bodyPr/>
          <a:lstStyle/>
          <a:p>
            <a:pPr lvl="0" algn="l"/>
            <a:r>
              <a:rPr lang="en-US" altLang="zh-CN" sz="3600" u="sng" dirty="0"/>
              <a:t>1.3.3  </a:t>
            </a:r>
            <a:r>
              <a:rPr lang="zh-CN" altLang="zh-CN" sz="3600" u="sng" dirty="0">
                <a:latin typeface="华文新魏" pitchFamily="2" charset="-122"/>
                <a:ea typeface="华文新魏" pitchFamily="2" charset="-122"/>
              </a:rPr>
              <a:t>广域网</a:t>
            </a:r>
            <a:endParaRPr lang="zh-CN" altLang="en-US" sz="3600" dirty="0"/>
          </a:p>
        </p:txBody>
      </p:sp>
      <p:sp>
        <p:nvSpPr>
          <p:cNvPr id="4" name="页脚占位符 3"/>
          <p:cNvSpPr>
            <a:spLocks noGrp="1"/>
          </p:cNvSpPr>
          <p:nvPr>
            <p:ph type="ftr" sz="quarter" idx="11"/>
          </p:nvPr>
        </p:nvSpPr>
        <p:spPr/>
        <p:txBody>
          <a:bodyPr/>
          <a:lstStyle/>
          <a:p>
            <a:pPr>
              <a:defRPr/>
            </a:pPr>
            <a:endParaRPr lang="zh-CN" altLang="en-US"/>
          </a:p>
          <a:p>
            <a:pPr>
              <a:defRPr/>
            </a:pPr>
            <a:r>
              <a:rPr lang="zh-CN" altLang="en-US"/>
              <a:t>《计算机网络》第1章 计算机网络概论</a:t>
            </a:r>
            <a:endParaRPr lang="en-US" altLang="zh-CN" dirty="0"/>
          </a:p>
        </p:txBody>
      </p:sp>
      <p:sp>
        <p:nvSpPr>
          <p:cNvPr id="5" name="灯片编号占位符 4"/>
          <p:cNvSpPr>
            <a:spLocks noGrp="1"/>
          </p:cNvSpPr>
          <p:nvPr>
            <p:ph type="sldNum" sz="quarter" idx="12"/>
          </p:nvPr>
        </p:nvSpPr>
        <p:spPr/>
        <p:txBody>
          <a:bodyPr/>
          <a:lstStyle/>
          <a:p>
            <a:pPr>
              <a:defRPr/>
            </a:pPr>
            <a:fld id="{6251E08A-9318-4F89-BB5B-DF1BCCA1C263}" type="slidenum">
              <a:rPr lang="zh-CN" altLang="en-US" smtClean="0">
                <a:solidFill>
                  <a:srgbClr val="000000"/>
                </a:solidFill>
              </a:rPr>
              <a:pPr>
                <a:defRPr/>
              </a:pPr>
              <a:t>18</a:t>
            </a:fld>
            <a:endParaRPr lang="en-US" altLang="zh-CN">
              <a:solidFill>
                <a:srgbClr val="000000"/>
              </a:solidFill>
            </a:endParaRPr>
          </a:p>
        </p:txBody>
      </p:sp>
      <p:sp>
        <p:nvSpPr>
          <p:cNvPr id="6" name="标题 1"/>
          <p:cNvSpPr txBox="1">
            <a:spLocks/>
          </p:cNvSpPr>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3200" b="1" i="0" u="sng" strike="noStrike" kern="0" cap="none" spc="0" normalizeH="0" baseline="0" noProof="0" dirty="0">
              <a:ln>
                <a:noFill/>
              </a:ln>
              <a:solidFill>
                <a:schemeClr val="accent2"/>
              </a:solidFill>
              <a:effectLst/>
              <a:uLnTx/>
              <a:uFillTx/>
              <a:latin typeface="华文新魏" pitchFamily="2" charset="-122"/>
              <a:ea typeface="华文新魏" pitchFamily="2" charset="-122"/>
              <a:cs typeface="+mj-cs"/>
            </a:endParaRPr>
          </a:p>
        </p:txBody>
      </p:sp>
      <p:sp>
        <p:nvSpPr>
          <p:cNvPr id="7" name="内容占位符 2"/>
          <p:cNvSpPr txBox="1">
            <a:spLocks/>
          </p:cNvSpPr>
          <p:nvPr/>
        </p:nvSpPr>
        <p:spPr bwMode="auto">
          <a:xfrm>
            <a:off x="611560" y="1484784"/>
            <a:ext cx="7772400" cy="4395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buFontTx/>
              <a:buNone/>
              <a:tabLst/>
              <a:defRPr/>
            </a:pPr>
            <a:r>
              <a:rPr kumimoji="1" lang="zh-CN" altLang="zh-CN" sz="3200" b="1" i="0" u="sng" strike="noStrike" kern="0" cap="none" spc="0" normalizeH="0" baseline="0" noProof="0" dirty="0">
                <a:ln>
                  <a:noFill/>
                </a:ln>
                <a:solidFill>
                  <a:schemeClr val="accent6"/>
                </a:solidFill>
                <a:effectLst/>
                <a:uLnTx/>
                <a:uFillTx/>
                <a:latin typeface="华文新魏" pitchFamily="2" charset="-122"/>
                <a:ea typeface="华文新魏" pitchFamily="2" charset="-122"/>
                <a:cs typeface="+mn-cs"/>
              </a:rPr>
              <a:t>广域网具有两个主要的特征</a:t>
            </a:r>
            <a:r>
              <a:rPr kumimoji="1" lang="zh-CN" altLang="zh-CN" sz="3200" b="1" i="0" u="none" strike="noStrike" kern="0" cap="none" spc="0" normalizeH="0" baseline="0" noProof="0" dirty="0">
                <a:ln>
                  <a:noFill/>
                </a:ln>
                <a:solidFill>
                  <a:schemeClr val="accent6"/>
                </a:solidFill>
                <a:effectLst/>
                <a:uLnTx/>
                <a:uFillTx/>
                <a:latin typeface="华文新魏" pitchFamily="2" charset="-122"/>
                <a:ea typeface="华文新魏" pitchFamily="2" charset="-122"/>
                <a:cs typeface="+mn-cs"/>
              </a:rPr>
              <a:t>：</a:t>
            </a:r>
            <a:endParaRPr kumimoji="1" lang="en-US" altLang="zh-CN" sz="3200" b="1" i="0" u="none" strike="noStrike" kern="0" cap="none" spc="0" normalizeH="0" baseline="0" noProof="0" dirty="0">
              <a:ln>
                <a:noFill/>
              </a:ln>
              <a:solidFill>
                <a:schemeClr val="accent6"/>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zh-CN" sz="2400" b="1" i="0" u="none" strike="noStrike" kern="0" cap="none" spc="0" normalizeH="0" baseline="0" noProof="0" dirty="0">
                <a:ln>
                  <a:noFill/>
                </a:ln>
                <a:solidFill>
                  <a:schemeClr val="accent6"/>
                </a:solidFill>
                <a:effectLst/>
                <a:uLnTx/>
                <a:uFillTx/>
                <a:latin typeface="华文新魏" pitchFamily="2" charset="-122"/>
                <a:ea typeface="华文新魏" pitchFamily="2" charset="-122"/>
                <a:cs typeface="+mn-cs"/>
              </a:rPr>
              <a:t>广域网是一种</a:t>
            </a:r>
            <a:r>
              <a:rPr kumimoji="1" lang="zh-CN" altLang="zh-CN"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公共数据网络</a:t>
            </a:r>
            <a:r>
              <a:rPr kumimoji="1" lang="zh-CN" altLang="en-US" sz="2400" b="1" i="0" u="none" strike="noStrike" kern="0" cap="none" spc="0" normalizeH="0" baseline="0" noProof="0" dirty="0">
                <a:ln>
                  <a:noFill/>
                </a:ln>
                <a:solidFill>
                  <a:schemeClr val="accent6"/>
                </a:solidFill>
                <a:effectLst/>
                <a:uLnTx/>
                <a:uFillTx/>
                <a:latin typeface="华文新魏" pitchFamily="2" charset="-122"/>
                <a:ea typeface="华文新魏" pitchFamily="2" charset="-122"/>
                <a:cs typeface="+mn-cs"/>
              </a:rPr>
              <a:t>。</a:t>
            </a:r>
            <a:endParaRPr kumimoji="1" lang="en-US" altLang="zh-CN" sz="2400" b="1" i="0" u="none" strike="noStrike" kern="0" cap="none" spc="0" normalizeH="0" baseline="0" noProof="0" dirty="0">
              <a:ln>
                <a:noFill/>
              </a:ln>
              <a:solidFill>
                <a:schemeClr val="accent6"/>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zh-CN" sz="2400" b="1" i="0" u="none" strike="noStrike" kern="0" cap="none" spc="0" normalizeH="0" baseline="0" noProof="0" dirty="0">
                <a:ln>
                  <a:noFill/>
                </a:ln>
                <a:solidFill>
                  <a:schemeClr val="accent6"/>
                </a:solidFill>
                <a:effectLst/>
                <a:uLnTx/>
                <a:uFillTx/>
                <a:latin typeface="华文新魏" pitchFamily="2" charset="-122"/>
                <a:ea typeface="华文新魏" pitchFamily="2" charset="-122"/>
                <a:cs typeface="+mn-cs"/>
              </a:rPr>
              <a:t>广域网研究的重点是</a:t>
            </a:r>
            <a:r>
              <a:rPr kumimoji="1" lang="zh-CN" altLang="zh-CN"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宽带核心交换技术</a:t>
            </a:r>
            <a:r>
              <a:rPr kumimoji="1" lang="zh-CN" altLang="en-US" sz="2400" b="1" i="0" u="none" strike="noStrike" kern="0" cap="none" spc="0" normalizeH="0" baseline="0" noProof="0" dirty="0">
                <a:ln>
                  <a:noFill/>
                </a:ln>
                <a:solidFill>
                  <a:schemeClr val="accent6"/>
                </a:solidFill>
                <a:effectLst/>
                <a:uLnTx/>
                <a:uFillTx/>
                <a:latin typeface="华文新魏" pitchFamily="2" charset="-122"/>
                <a:ea typeface="华文新魏" pitchFamily="2" charset="-122"/>
                <a:cs typeface="+mn-cs"/>
              </a:rPr>
              <a:t>。</a:t>
            </a:r>
            <a:endParaRPr kumimoji="1" lang="zh-CN" altLang="zh-CN" sz="2400" b="1" i="0" u="none" strike="noStrike" kern="0" cap="none" spc="0" normalizeH="0" baseline="0" noProof="0" dirty="0">
              <a:ln>
                <a:noFill/>
              </a:ln>
              <a:solidFill>
                <a:schemeClr val="accent6"/>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spcBef>
                <a:spcPct val="20000"/>
              </a:spcBef>
              <a:spcAft>
                <a:spcPts val="600"/>
              </a:spcAft>
              <a:buClrTx/>
              <a:buSzTx/>
              <a:tabLst/>
              <a:defRPr/>
            </a:pPr>
            <a:endParaRPr kumimoji="1"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260648"/>
            <a:ext cx="7772400" cy="5259387"/>
          </a:xfrm>
        </p:spPr>
        <p:txBody>
          <a:bodyPr/>
          <a:lstStyle/>
          <a:p>
            <a:pPr eaLnBrk="1" hangingPunct="1">
              <a:defRPr/>
            </a:pPr>
            <a:r>
              <a:rPr lang="en-US" altLang="zh-CN" sz="3200" b="1" u="sng" dirty="0">
                <a:solidFill>
                  <a:schemeClr val="accent6"/>
                </a:solidFill>
                <a:latin typeface="华文新魏" pitchFamily="2" charset="-122"/>
                <a:ea typeface="华文新魏" pitchFamily="2" charset="-122"/>
              </a:rPr>
              <a:t>1.3.4 </a:t>
            </a:r>
            <a:r>
              <a:rPr lang="zh-CN" altLang="zh-CN" sz="3200" b="1" u="sng" dirty="0">
                <a:solidFill>
                  <a:schemeClr val="accent6"/>
                </a:solidFill>
                <a:latin typeface="华文新魏" pitchFamily="2" charset="-122"/>
                <a:ea typeface="华文新魏" pitchFamily="2" charset="-122"/>
              </a:rPr>
              <a:t>宽带城域网</a:t>
            </a:r>
            <a:endParaRPr lang="zh-CN" altLang="en-US" sz="32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8808B7F-B71B-4A1F-91DC-F1C380C824EB}" type="slidenum">
              <a:rPr lang="zh-CN" altLang="en-US">
                <a:solidFill>
                  <a:srgbClr val="000000"/>
                </a:solidFill>
              </a:rPr>
              <a:pPr>
                <a:defRPr/>
              </a:pPr>
              <a:t>19</a:t>
            </a:fld>
            <a:endParaRPr lang="en-US" altLang="zh-CN">
              <a:solidFill>
                <a:srgbClr val="000000"/>
              </a:solidFill>
            </a:endParaRPr>
          </a:p>
        </p:txBody>
      </p:sp>
      <p:sp>
        <p:nvSpPr>
          <p:cNvPr id="512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5122" name="Object 1" descr="蓝色面巾纸"/>
          <p:cNvGraphicFramePr>
            <a:graphicFrameLocks noChangeAspect="1"/>
          </p:cNvGraphicFramePr>
          <p:nvPr/>
        </p:nvGraphicFramePr>
        <p:xfrm>
          <a:off x="1043608" y="908720"/>
          <a:ext cx="7272808" cy="5631607"/>
        </p:xfrm>
        <a:graphic>
          <a:graphicData uri="http://schemas.openxmlformats.org/presentationml/2006/ole">
            <mc:AlternateContent xmlns:mc="http://schemas.openxmlformats.org/markup-compatibility/2006">
              <mc:Choice xmlns:v="urn:schemas-microsoft-com:vml" Requires="v">
                <p:oleObj spid="_x0000_s34823" name="Visio" r:id="rId3" imgW="7042906" imgH="5450220" progId="Visio.Drawing.11">
                  <p:embed/>
                </p:oleObj>
              </mc:Choice>
              <mc:Fallback>
                <p:oleObj name="Visio" r:id="rId3" imgW="7042906" imgH="545022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908720"/>
                        <a:ext cx="7272808" cy="5631607"/>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1"/>
          </p:nvPr>
        </p:nvSpPr>
        <p:spPr>
          <a:xfrm>
            <a:off x="8305800" y="6400800"/>
            <a:ext cx="625475" cy="457200"/>
          </a:xfrm>
          <a:noFill/>
        </p:spPr>
        <p:txBody>
          <a:bodyPr/>
          <a:lstStyle/>
          <a:p>
            <a:fld id="{A2D19B8C-80BB-4CE5-A497-82C658F313B7}" type="slidenum">
              <a:rPr lang="en-US" altLang="zh-CN" smtClean="0"/>
              <a:pPr/>
              <a:t>2</a:t>
            </a:fld>
            <a:endParaRPr lang="en-US" altLang="zh-CN"/>
          </a:p>
        </p:txBody>
      </p:sp>
      <p:sp>
        <p:nvSpPr>
          <p:cNvPr id="26627" name="Rectangle 2"/>
          <p:cNvSpPr>
            <a:spLocks noGrp="1" noChangeArrowheads="1"/>
          </p:cNvSpPr>
          <p:nvPr>
            <p:ph type="title"/>
          </p:nvPr>
        </p:nvSpPr>
        <p:spPr>
          <a:xfrm>
            <a:off x="1187624" y="0"/>
            <a:ext cx="7180263" cy="1462087"/>
          </a:xfrm>
        </p:spPr>
        <p:txBody>
          <a:bodyPr/>
          <a:lstStyle/>
          <a:p>
            <a:pPr algn="ctr"/>
            <a:r>
              <a:rPr lang="zh-CN" altLang="en-US" dirty="0"/>
              <a:t>计算机网络</a:t>
            </a:r>
            <a:endParaRPr lang="en-US" altLang="zh-CN" dirty="0"/>
          </a:p>
        </p:txBody>
      </p:sp>
      <p:sp>
        <p:nvSpPr>
          <p:cNvPr id="26628" name="Rectangle 3"/>
          <p:cNvSpPr>
            <a:spLocks noGrp="1" noChangeArrowheads="1"/>
          </p:cNvSpPr>
          <p:nvPr>
            <p:ph type="body" idx="1"/>
          </p:nvPr>
        </p:nvSpPr>
        <p:spPr>
          <a:xfrm>
            <a:off x="467544" y="1484784"/>
            <a:ext cx="8280920" cy="4752528"/>
          </a:xfrm>
        </p:spPr>
        <p:txBody>
          <a:bodyPr/>
          <a:lstStyle/>
          <a:p>
            <a:pPr>
              <a:lnSpc>
                <a:spcPct val="90000"/>
              </a:lnSpc>
            </a:pPr>
            <a:r>
              <a:rPr lang="zh-CN" altLang="en-US" dirty="0">
                <a:solidFill>
                  <a:schemeClr val="tx2"/>
                </a:solidFill>
              </a:rPr>
              <a:t>主讲教师：</a:t>
            </a:r>
            <a:r>
              <a:rPr lang="zh-CN" altLang="en-US" dirty="0">
                <a:solidFill>
                  <a:srgbClr val="0070C0"/>
                </a:solidFill>
              </a:rPr>
              <a:t>周芳</a:t>
            </a:r>
            <a:r>
              <a:rPr lang="en-US" altLang="zh-CN" dirty="0">
                <a:solidFill>
                  <a:srgbClr val="0070C0"/>
                </a:solidFill>
              </a:rPr>
              <a:t>         </a:t>
            </a:r>
          </a:p>
          <a:p>
            <a:pPr lvl="1">
              <a:lnSpc>
                <a:spcPct val="90000"/>
              </a:lnSpc>
              <a:buFont typeface="Wingdings" pitchFamily="2" charset="2"/>
              <a:buNone/>
            </a:pPr>
            <a:r>
              <a:rPr lang="en-US" altLang="zh-CN" sz="2400" dirty="0">
                <a:solidFill>
                  <a:schemeClr val="tx2"/>
                </a:solidFill>
              </a:rPr>
              <a:t>email: </a:t>
            </a:r>
            <a:r>
              <a:rPr lang="en-US" altLang="zh-CN" sz="2400" dirty="0">
                <a:solidFill>
                  <a:srgbClr val="0070C0"/>
                </a:solidFill>
              </a:rPr>
              <a:t>ustbzhou@126.com</a:t>
            </a:r>
          </a:p>
          <a:p>
            <a:pPr lvl="1">
              <a:lnSpc>
                <a:spcPct val="90000"/>
              </a:lnSpc>
              <a:buFont typeface="Wingdings" pitchFamily="2" charset="2"/>
              <a:buNone/>
            </a:pPr>
            <a:endParaRPr lang="en-US" altLang="zh-CN" dirty="0">
              <a:solidFill>
                <a:srgbClr val="0070C0"/>
              </a:solidFill>
            </a:endParaRPr>
          </a:p>
          <a:p>
            <a:pPr>
              <a:lnSpc>
                <a:spcPct val="90000"/>
              </a:lnSpc>
            </a:pPr>
            <a:r>
              <a:rPr lang="zh-CN" altLang="en-US" dirty="0">
                <a:solidFill>
                  <a:schemeClr val="tx2"/>
                </a:solidFill>
              </a:rPr>
              <a:t>教材：</a:t>
            </a:r>
            <a:endParaRPr lang="en-US" altLang="zh-CN" dirty="0">
              <a:solidFill>
                <a:schemeClr val="tx2"/>
              </a:solidFill>
            </a:endParaRPr>
          </a:p>
          <a:p>
            <a:pPr lvl="1">
              <a:lnSpc>
                <a:spcPct val="90000"/>
              </a:lnSpc>
              <a:buNone/>
            </a:pPr>
            <a:r>
              <a:rPr lang="en-US" altLang="zh-CN" dirty="0">
                <a:solidFill>
                  <a:schemeClr val="tx2"/>
                </a:solidFill>
              </a:rPr>
              <a:t>	</a:t>
            </a:r>
            <a:r>
              <a:rPr lang="zh-CN" altLang="en-US" sz="2400" dirty="0">
                <a:solidFill>
                  <a:schemeClr val="accent1">
                    <a:lumMod val="50000"/>
                  </a:schemeClr>
                </a:solidFill>
              </a:rPr>
              <a:t>计算机网络（第</a:t>
            </a:r>
            <a:r>
              <a:rPr lang="en-US" altLang="zh-CN" sz="2400" dirty="0">
                <a:solidFill>
                  <a:schemeClr val="accent1">
                    <a:lumMod val="50000"/>
                  </a:schemeClr>
                </a:solidFill>
              </a:rPr>
              <a:t>4</a:t>
            </a:r>
            <a:r>
              <a:rPr lang="zh-CN" altLang="en-US" sz="2400" dirty="0">
                <a:solidFill>
                  <a:schemeClr val="accent1">
                    <a:lumMod val="50000"/>
                  </a:schemeClr>
                </a:solidFill>
              </a:rPr>
              <a:t>版）</a:t>
            </a:r>
            <a:endParaRPr lang="en-US" altLang="zh-CN" sz="2400" dirty="0">
              <a:solidFill>
                <a:schemeClr val="accent1">
                  <a:lumMod val="50000"/>
                </a:schemeClr>
              </a:solidFill>
            </a:endParaRPr>
          </a:p>
          <a:p>
            <a:pPr lvl="1">
              <a:lnSpc>
                <a:spcPct val="90000"/>
              </a:lnSpc>
              <a:buNone/>
            </a:pPr>
            <a:r>
              <a:rPr lang="en-US" altLang="zh-CN" dirty="0">
                <a:solidFill>
                  <a:schemeClr val="accent1">
                    <a:lumMod val="50000"/>
                  </a:schemeClr>
                </a:solidFill>
              </a:rPr>
              <a:t>					——</a:t>
            </a:r>
            <a:r>
              <a:rPr lang="zh-CN" altLang="en-US" dirty="0">
                <a:solidFill>
                  <a:schemeClr val="accent1">
                    <a:lumMod val="50000"/>
                  </a:schemeClr>
                </a:solidFill>
              </a:rPr>
              <a:t>吴功宜 吴英   清华大学出版社</a:t>
            </a:r>
            <a:endParaRPr lang="en-US" altLang="zh-CN" dirty="0">
              <a:solidFill>
                <a:schemeClr val="accent1">
                  <a:lumMod val="50000"/>
                </a:schemeClr>
              </a:solidFill>
            </a:endParaRPr>
          </a:p>
          <a:p>
            <a:pPr>
              <a:lnSpc>
                <a:spcPct val="90000"/>
              </a:lnSpc>
            </a:pPr>
            <a:r>
              <a:rPr lang="zh-CN" altLang="en-US" dirty="0">
                <a:solidFill>
                  <a:schemeClr val="tx2"/>
                </a:solidFill>
              </a:rPr>
              <a:t>参考教材：</a:t>
            </a:r>
            <a:endParaRPr lang="en-US" altLang="zh-CN" dirty="0">
              <a:solidFill>
                <a:schemeClr val="tx2"/>
              </a:solidFill>
            </a:endParaRPr>
          </a:p>
          <a:p>
            <a:pPr lvl="1">
              <a:lnSpc>
                <a:spcPct val="90000"/>
              </a:lnSpc>
              <a:buFont typeface="Wingdings" pitchFamily="2" charset="2"/>
              <a:buNone/>
            </a:pPr>
            <a:r>
              <a:rPr lang="en-US" altLang="zh-CN" dirty="0">
                <a:solidFill>
                  <a:schemeClr val="tx2"/>
                </a:solidFill>
              </a:rPr>
              <a:t>	</a:t>
            </a:r>
            <a:r>
              <a:rPr lang="zh-CN" altLang="en-US" dirty="0">
                <a:solidFill>
                  <a:schemeClr val="tx2"/>
                </a:solidFill>
              </a:rPr>
              <a:t>计算机网络－自顶向下方法 </a:t>
            </a:r>
            <a:endParaRPr lang="en-US" altLang="zh-CN" dirty="0">
              <a:solidFill>
                <a:schemeClr val="tx2"/>
              </a:solidFill>
            </a:endParaRPr>
          </a:p>
          <a:p>
            <a:pPr lvl="1">
              <a:lnSpc>
                <a:spcPct val="90000"/>
              </a:lnSpc>
              <a:buFont typeface="Wingdings" pitchFamily="2" charset="2"/>
              <a:buNone/>
            </a:pPr>
            <a:r>
              <a:rPr lang="en-US" altLang="zh-CN" dirty="0">
                <a:solidFill>
                  <a:schemeClr val="tx2"/>
                </a:solidFill>
              </a:rPr>
              <a:t>					——</a:t>
            </a:r>
            <a:r>
              <a:rPr lang="zh-CN" altLang="en-US" dirty="0">
                <a:solidFill>
                  <a:schemeClr val="tx2"/>
                </a:solidFill>
              </a:rPr>
              <a:t>陈鸣译  机械工业出版社</a:t>
            </a:r>
          </a:p>
          <a:p>
            <a:pPr lvl="1">
              <a:lnSpc>
                <a:spcPct val="90000"/>
              </a:lnSpc>
              <a:buNone/>
            </a:pPr>
            <a:r>
              <a:rPr lang="zh-CN" altLang="en-US" dirty="0">
                <a:solidFill>
                  <a:schemeClr val="tx2"/>
                </a:solidFill>
              </a:rPr>
              <a:t>	计算机网络（第六版）</a:t>
            </a:r>
            <a:endParaRPr lang="en-US" altLang="zh-CN" dirty="0">
              <a:solidFill>
                <a:schemeClr val="tx2"/>
              </a:solidFill>
            </a:endParaRPr>
          </a:p>
          <a:p>
            <a:pPr lvl="1">
              <a:lnSpc>
                <a:spcPct val="90000"/>
              </a:lnSpc>
              <a:buNone/>
            </a:pPr>
            <a:r>
              <a:rPr lang="en-US" altLang="zh-CN" dirty="0">
                <a:solidFill>
                  <a:schemeClr val="tx2"/>
                </a:solidFill>
              </a:rPr>
              <a:t>					——</a:t>
            </a:r>
            <a:r>
              <a:rPr lang="zh-CN" altLang="en-US" dirty="0">
                <a:solidFill>
                  <a:schemeClr val="tx2"/>
                </a:solidFill>
              </a:rPr>
              <a:t>谢希仁   电子工业出版社</a:t>
            </a:r>
            <a:endParaRPr lang="en-US" altLang="zh-CN" dirty="0">
              <a:solidFill>
                <a:schemeClr val="tx2"/>
              </a:solidFill>
            </a:endParaRPr>
          </a:p>
          <a:p>
            <a:pPr lvl="1">
              <a:lnSpc>
                <a:spcPct val="90000"/>
              </a:lnSpc>
              <a:buNone/>
            </a:pPr>
            <a:endParaRPr lang="zh-CN" altLang="en-US" dirty="0">
              <a:solidFill>
                <a:schemeClr val="tx2"/>
              </a:solidFill>
            </a:endParaRPr>
          </a:p>
        </p:txBody>
      </p:sp>
      <p:sp>
        <p:nvSpPr>
          <p:cNvPr id="26629" name="日期占位符 5"/>
          <p:cNvSpPr>
            <a:spLocks noGrp="1"/>
          </p:cNvSpPr>
          <p:nvPr>
            <p:ph type="dt" sz="quarter" idx="10"/>
          </p:nvPr>
        </p:nvSpPr>
        <p:spPr>
          <a:noFill/>
        </p:spPr>
        <p:txBody>
          <a:bodyPr/>
          <a:lstStyle/>
          <a:p>
            <a:fld id="{3C5B76EA-E1D2-4A2B-8C44-448F8BDB6704}" type="datetime1">
              <a:rPr lang="zh-CN" altLang="en-US" smtClean="0"/>
              <a:pPr/>
              <a:t>2018/1/10</a:t>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179388" y="1196975"/>
            <a:ext cx="8207375" cy="566738"/>
          </a:xfrm>
        </p:spPr>
        <p:txBody>
          <a:bodyPr/>
          <a:lstStyle/>
          <a:p>
            <a:pPr algn="l" eaLnBrk="1" hangingPunct="1"/>
            <a:r>
              <a:rPr lang="zh-CN" altLang="zh-CN" sz="3200" u="sng">
                <a:latin typeface="华文新魏" pitchFamily="2" charset="-122"/>
                <a:ea typeface="华文新魏" pitchFamily="2" charset="-122"/>
              </a:rPr>
              <a:t>宽带城域网的功能结构</a:t>
            </a:r>
            <a:endParaRPr lang="zh-CN" altLang="en-US" sz="3200" u="sng">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E49BC19-13C1-46C9-B825-D1688715BE6C}" type="slidenum">
              <a:rPr lang="zh-CN" altLang="en-US">
                <a:solidFill>
                  <a:srgbClr val="000000"/>
                </a:solidFill>
              </a:rPr>
              <a:pPr>
                <a:defRPr/>
              </a:pPr>
              <a:t>20</a:t>
            </a:fld>
            <a:endParaRPr lang="en-US" altLang="zh-CN">
              <a:solidFill>
                <a:srgbClr val="000000"/>
              </a:solidFill>
            </a:endParaRPr>
          </a:p>
        </p:txBody>
      </p:sp>
      <p:pic>
        <p:nvPicPr>
          <p:cNvPr id="403457" name="Picture 1"/>
          <p:cNvPicPr>
            <a:picLocks noChangeAspect="1" noChangeArrowheads="1"/>
          </p:cNvPicPr>
          <p:nvPr/>
        </p:nvPicPr>
        <p:blipFill>
          <a:blip r:embed="rId2" cstate="print"/>
          <a:srcRect/>
          <a:stretch>
            <a:fillRect/>
          </a:stretch>
        </p:blipFill>
        <p:spPr bwMode="auto">
          <a:xfrm>
            <a:off x="179388" y="2205038"/>
            <a:ext cx="8755062" cy="302418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250825" y="609600"/>
            <a:ext cx="8207375" cy="1143000"/>
          </a:xfrm>
        </p:spPr>
        <p:txBody>
          <a:bodyPr/>
          <a:lstStyle/>
          <a:p>
            <a:pPr algn="l" eaLnBrk="1" hangingPunct="1"/>
            <a:r>
              <a:rPr lang="zh-CN" altLang="zh-CN" sz="3200" u="sng">
                <a:latin typeface="华文新魏" pitchFamily="2" charset="-122"/>
                <a:ea typeface="华文新魏" pitchFamily="2" charset="-122"/>
              </a:rPr>
              <a:t>宽带城域网网络层次结构</a:t>
            </a:r>
            <a:endParaRPr lang="zh-CN" altLang="en-US" sz="3200" u="sng">
              <a:latin typeface="华文新魏" pitchFamily="2" charset="-122"/>
              <a:ea typeface="华文新魏" pitchFamily="2" charset="-122"/>
            </a:endParaRPr>
          </a:p>
        </p:txBody>
      </p:sp>
      <p:sp>
        <p:nvSpPr>
          <p:cNvPr id="50179" name="内容占位符 2"/>
          <p:cNvSpPr>
            <a:spLocks noGrp="1"/>
          </p:cNvSpPr>
          <p:nvPr>
            <p:ph idx="1"/>
          </p:nvPr>
        </p:nvSpPr>
        <p:spPr/>
        <p:txBody>
          <a:bodyPr/>
          <a:lstStyle/>
          <a:p>
            <a:pPr eaLnBrk="1" hangingPunct="1">
              <a:buFontTx/>
              <a:buNone/>
            </a:pPr>
            <a:endParaRPr lang="zh-CN" altLang="en-US"/>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DE753FD-E11B-4322-B18C-80930853B5FE}" type="slidenum">
              <a:rPr lang="zh-CN" altLang="en-US">
                <a:solidFill>
                  <a:srgbClr val="000000"/>
                </a:solidFill>
              </a:rPr>
              <a:pPr>
                <a:defRPr/>
              </a:pPr>
              <a:t>21</a:t>
            </a:fld>
            <a:endParaRPr lang="en-US" altLang="zh-CN">
              <a:solidFill>
                <a:srgbClr val="000000"/>
              </a:solidFill>
            </a:endParaRPr>
          </a:p>
        </p:txBody>
      </p:sp>
      <p:pic>
        <p:nvPicPr>
          <p:cNvPr id="402433" name="Picture 1"/>
          <p:cNvPicPr>
            <a:picLocks noChangeAspect="1" noChangeArrowheads="1"/>
          </p:cNvPicPr>
          <p:nvPr/>
        </p:nvPicPr>
        <p:blipFill>
          <a:blip r:embed="rId2" cstate="print"/>
          <a:srcRect/>
          <a:stretch>
            <a:fillRect/>
          </a:stretch>
        </p:blipFill>
        <p:spPr bwMode="auto">
          <a:xfrm>
            <a:off x="250825" y="1628775"/>
            <a:ext cx="8632825" cy="41767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pPr algn="l" eaLnBrk="1" hangingPunct="1"/>
            <a:r>
              <a:rPr lang="en-US" altLang="zh-CN" sz="3200" u="sng"/>
              <a:t>1.3.5 </a:t>
            </a:r>
            <a:r>
              <a:rPr lang="en-US" altLang="zh-CN" sz="3200" u="sng">
                <a:latin typeface="华文新魏" pitchFamily="2" charset="-122"/>
                <a:ea typeface="华文新魏" pitchFamily="2" charset="-122"/>
              </a:rPr>
              <a:t> </a:t>
            </a:r>
            <a:r>
              <a:rPr lang="zh-CN" altLang="zh-CN" sz="3200" u="sng">
                <a:latin typeface="华文新魏" pitchFamily="2" charset="-122"/>
                <a:ea typeface="华文新魏" pitchFamily="2" charset="-122"/>
              </a:rPr>
              <a:t>局域网</a:t>
            </a:r>
            <a:endParaRPr lang="zh-CN" altLang="en-US" sz="3200" u="sng">
              <a:latin typeface="华文新魏" pitchFamily="2" charset="-122"/>
              <a:ea typeface="华文新魏" pitchFamily="2" charset="-122"/>
            </a:endParaRPr>
          </a:p>
        </p:txBody>
      </p:sp>
      <p:sp>
        <p:nvSpPr>
          <p:cNvPr id="3" name="内容占位符 2"/>
          <p:cNvSpPr>
            <a:spLocks noGrp="1"/>
          </p:cNvSpPr>
          <p:nvPr>
            <p:ph idx="1"/>
          </p:nvPr>
        </p:nvSpPr>
        <p:spPr>
          <a:xfrm>
            <a:off x="685800" y="1557338"/>
            <a:ext cx="7772400" cy="4538662"/>
          </a:xfrm>
        </p:spPr>
        <p:txBody>
          <a:bodyPr/>
          <a:lstStyle/>
          <a:p>
            <a:pPr eaLnBrk="1" hangingPunct="1">
              <a:buFontTx/>
              <a:buNone/>
              <a:defRPr/>
            </a:pPr>
            <a:r>
              <a:rPr lang="zh-CN" altLang="zh-CN" b="1" u="sng" dirty="0">
                <a:latin typeface="华文新魏" pitchFamily="2" charset="-122"/>
                <a:ea typeface="华文新魏" pitchFamily="2" charset="-122"/>
              </a:rPr>
              <a:t>局域网的定义</a:t>
            </a:r>
            <a:endParaRPr lang="en-US" altLang="zh-CN" b="1" u="sng" dirty="0">
              <a:latin typeface="华文新魏" pitchFamily="2" charset="-122"/>
              <a:ea typeface="华文新魏" pitchFamily="2" charset="-122"/>
            </a:endParaRPr>
          </a:p>
          <a:p>
            <a:pPr eaLnBrk="1" hangingPunct="1">
              <a:defRPr/>
            </a:pPr>
            <a:r>
              <a:rPr lang="zh-CN" altLang="zh-CN" b="1" dirty="0">
                <a:ea typeface="华文新魏" pitchFamily="2" charset="-122"/>
              </a:rPr>
              <a:t>局域网（</a:t>
            </a:r>
            <a:r>
              <a:rPr lang="en-US" altLang="zh-CN" b="1" dirty="0">
                <a:ea typeface="华文新魏" pitchFamily="2" charset="-122"/>
              </a:rPr>
              <a:t>LAN</a:t>
            </a:r>
            <a:r>
              <a:rPr lang="zh-CN" altLang="zh-CN" b="1" dirty="0">
                <a:ea typeface="华文新魏" pitchFamily="2" charset="-122"/>
              </a:rPr>
              <a:t>）用于将有限范围内（例如一个实验室、一幢大楼、一个校园）的各种计算机、终端与外部设备互联成网。</a:t>
            </a:r>
            <a:endParaRPr lang="en-US" altLang="zh-CN" b="1" dirty="0">
              <a:ea typeface="华文新魏" pitchFamily="2" charset="-122"/>
            </a:endParaRPr>
          </a:p>
          <a:p>
            <a:pPr eaLnBrk="1" hangingPunct="1">
              <a:defRPr/>
            </a:pPr>
            <a:r>
              <a:rPr lang="zh-CN" altLang="zh-CN" b="1" dirty="0">
                <a:ea typeface="华文新魏" pitchFamily="2" charset="-122"/>
              </a:rPr>
              <a:t>按照采用的技术、应用范围和协议标准的不同，局域网可以分为共享局域网与交换局域网。</a:t>
            </a:r>
            <a:endParaRPr lang="zh-CN" altLang="en-US" b="1" u="sng" dirty="0">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B7D2E3D-A9D7-444B-854D-D0B66C6257C8}" type="slidenum">
              <a:rPr lang="zh-CN" altLang="en-US">
                <a:solidFill>
                  <a:srgbClr val="000000"/>
                </a:solidFill>
              </a:rPr>
              <a:pPr>
                <a:defRPr/>
              </a:pPr>
              <a:t>22</a:t>
            </a:fld>
            <a:endParaRPr lang="en-US" altLang="zh-CN">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defRPr/>
            </a:pPr>
            <a:r>
              <a:rPr lang="zh-CN" altLang="zh-CN" sz="3200" u="sng" dirty="0">
                <a:solidFill>
                  <a:schemeClr val="accent6"/>
                </a:solidFill>
                <a:latin typeface="华文新魏" pitchFamily="2" charset="-122"/>
                <a:ea typeface="华文新魏" pitchFamily="2" charset="-122"/>
              </a:rPr>
              <a:t>局域网主要技术特征</a:t>
            </a:r>
            <a:endParaRPr lang="zh-CN" altLang="en-US" sz="3200" u="sng" dirty="0">
              <a:solidFill>
                <a:schemeClr val="accent6"/>
              </a:solidFill>
              <a:latin typeface="华文新魏" pitchFamily="2" charset="-122"/>
              <a:ea typeface="华文新魏" pitchFamily="2" charset="-122"/>
            </a:endParaRPr>
          </a:p>
        </p:txBody>
      </p:sp>
      <p:sp>
        <p:nvSpPr>
          <p:cNvPr id="3" name="内容占位符 2"/>
          <p:cNvSpPr>
            <a:spLocks noGrp="1"/>
          </p:cNvSpPr>
          <p:nvPr>
            <p:ph idx="1"/>
          </p:nvPr>
        </p:nvSpPr>
        <p:spPr>
          <a:xfrm>
            <a:off x="685800" y="1557338"/>
            <a:ext cx="8062913" cy="4538662"/>
          </a:xfrm>
        </p:spPr>
        <p:txBody>
          <a:bodyPr/>
          <a:lstStyle/>
          <a:p>
            <a:pPr eaLnBrk="1" hangingPunct="1">
              <a:defRPr/>
            </a:pPr>
            <a:r>
              <a:rPr lang="zh-CN" altLang="zh-CN" sz="2400" b="1" dirty="0">
                <a:ea typeface="华文新魏" pitchFamily="2" charset="-122"/>
              </a:rPr>
              <a:t>局域网覆盖有限的地理范围，它适用于机关、校园、工厂等有限范围内的计算机、终端与各类信息处理设备连网的需求。</a:t>
            </a:r>
            <a:endParaRPr lang="en-US" altLang="zh-CN" sz="2400" b="1" dirty="0">
              <a:ea typeface="华文新魏" pitchFamily="2" charset="-122"/>
            </a:endParaRPr>
          </a:p>
          <a:p>
            <a:pPr eaLnBrk="1" hangingPunct="1">
              <a:defRPr/>
            </a:pPr>
            <a:r>
              <a:rPr lang="zh-CN" altLang="zh-CN" sz="2400" b="1" dirty="0">
                <a:ea typeface="华文新魏" pitchFamily="2" charset="-122"/>
              </a:rPr>
              <a:t>局域网能够提供高数据传输速率（</a:t>
            </a:r>
            <a:r>
              <a:rPr lang="en-US" altLang="zh-CN" sz="2400" b="1" dirty="0">
                <a:ea typeface="华文新魏" pitchFamily="2" charset="-122"/>
              </a:rPr>
              <a:t>10Mbps</a:t>
            </a:r>
            <a:r>
              <a:rPr lang="zh-CN" altLang="zh-CN" sz="2400" b="1" dirty="0">
                <a:ea typeface="华文新魏" pitchFamily="2" charset="-122"/>
              </a:rPr>
              <a:t>～</a:t>
            </a:r>
            <a:r>
              <a:rPr lang="en-US" altLang="zh-CN" sz="2400" b="1" dirty="0">
                <a:ea typeface="华文新魏" pitchFamily="2" charset="-122"/>
              </a:rPr>
              <a:t>100Gbps</a:t>
            </a:r>
            <a:r>
              <a:rPr lang="zh-CN" altLang="zh-CN" sz="2400" b="1" dirty="0">
                <a:ea typeface="华文新魏" pitchFamily="2" charset="-122"/>
              </a:rPr>
              <a:t>）、低误码率的高质量数据传输环境。</a:t>
            </a:r>
            <a:endParaRPr lang="en-US" altLang="zh-CN" sz="2400" b="1" dirty="0">
              <a:ea typeface="华文新魏" pitchFamily="2" charset="-122"/>
            </a:endParaRPr>
          </a:p>
          <a:p>
            <a:pPr eaLnBrk="1" hangingPunct="1">
              <a:defRPr/>
            </a:pPr>
            <a:r>
              <a:rPr lang="zh-CN" altLang="zh-CN" sz="2400" b="1" dirty="0">
                <a:ea typeface="华文新魏" pitchFamily="2" charset="-122"/>
              </a:rPr>
              <a:t>局域网一般属于一个单位所有，易于建立、维护与扩展。</a:t>
            </a:r>
            <a:endParaRPr lang="en-US" altLang="zh-CN" sz="2400" b="1" dirty="0">
              <a:ea typeface="华文新魏" pitchFamily="2" charset="-122"/>
            </a:endParaRPr>
          </a:p>
          <a:p>
            <a:pPr eaLnBrk="1" hangingPunct="1">
              <a:defRPr/>
            </a:pPr>
            <a:r>
              <a:rPr lang="zh-CN" altLang="zh-CN" sz="2400" b="1" dirty="0">
                <a:ea typeface="华文新魏" pitchFamily="2" charset="-122"/>
              </a:rPr>
              <a:t>决定局域网性能的三个因素是：拓扑、传输介质与介质访问控制方法。</a:t>
            </a:r>
            <a:endParaRPr lang="en-US" altLang="zh-CN" sz="2400" b="1" dirty="0">
              <a:ea typeface="华文新魏" pitchFamily="2" charset="-122"/>
            </a:endParaRPr>
          </a:p>
          <a:p>
            <a:pPr eaLnBrk="1" hangingPunct="1">
              <a:defRPr/>
            </a:pPr>
            <a:r>
              <a:rPr lang="zh-CN" altLang="zh-CN" sz="2400" b="1" dirty="0">
                <a:ea typeface="华文新魏" pitchFamily="2" charset="-122"/>
              </a:rPr>
              <a:t>局域网可以用于办公室、家庭个人计算机的接入，园区、企业与学校的主干网络，以及大型服务器集群、存储区域网络、云计算服务器集群的后端网络。</a:t>
            </a:r>
            <a:endParaRPr lang="zh-CN" altLang="en-US" sz="2400" b="1" dirty="0">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9071871-0ECD-4D1D-A2B5-4DE9CAE906E3}" type="slidenum">
              <a:rPr lang="zh-CN" altLang="en-US">
                <a:solidFill>
                  <a:srgbClr val="000000"/>
                </a:solidFill>
              </a:rPr>
              <a:pPr>
                <a:defRPr/>
              </a:pPr>
              <a:t>23</a:t>
            </a:fld>
            <a:endParaRPr lang="en-US" altLang="zh-CN">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685800" y="609600"/>
            <a:ext cx="7772400" cy="803275"/>
          </a:xfrm>
        </p:spPr>
        <p:txBody>
          <a:bodyPr/>
          <a:lstStyle/>
          <a:p>
            <a:pPr algn="l" eaLnBrk="1" hangingPunct="1"/>
            <a:r>
              <a:rPr lang="en-US" altLang="zh-CN" sz="3200" u="sng"/>
              <a:t>1.3.6  </a:t>
            </a:r>
            <a:r>
              <a:rPr lang="zh-CN" altLang="zh-CN" sz="3200" u="sng">
                <a:latin typeface="华文新魏" pitchFamily="2" charset="-122"/>
                <a:ea typeface="华文新魏" pitchFamily="2" charset="-122"/>
              </a:rPr>
              <a:t>个人区域网</a:t>
            </a:r>
            <a:endParaRPr lang="zh-CN" altLang="en-US" sz="3200" u="sng">
              <a:latin typeface="华文新魏" pitchFamily="2" charset="-122"/>
              <a:ea typeface="华文新魏" pitchFamily="2" charset="-122"/>
            </a:endParaRPr>
          </a:p>
        </p:txBody>
      </p:sp>
      <p:sp>
        <p:nvSpPr>
          <p:cNvPr id="3" name="内容占位符 2"/>
          <p:cNvSpPr>
            <a:spLocks noGrp="1"/>
          </p:cNvSpPr>
          <p:nvPr>
            <p:ph idx="1"/>
          </p:nvPr>
        </p:nvSpPr>
        <p:spPr>
          <a:xfrm>
            <a:off x="685800" y="1556792"/>
            <a:ext cx="7772400" cy="4539208"/>
          </a:xfrm>
        </p:spPr>
        <p:txBody>
          <a:bodyPr/>
          <a:lstStyle/>
          <a:p>
            <a:pPr eaLnBrk="1" hangingPunct="1">
              <a:defRPr/>
            </a:pPr>
            <a:r>
              <a:rPr lang="zh-CN" altLang="zh-CN" b="1" dirty="0">
                <a:ea typeface="华文新魏" pitchFamily="2" charset="-122"/>
              </a:rPr>
              <a:t>随着笔记本计算机、智能手机、</a:t>
            </a:r>
            <a:r>
              <a:rPr lang="en-US" altLang="zh-CN" b="1" dirty="0">
                <a:ea typeface="华文新魏" pitchFamily="2" charset="-122"/>
              </a:rPr>
              <a:t>PDA</a:t>
            </a:r>
            <a:r>
              <a:rPr lang="zh-CN" altLang="zh-CN" b="1" dirty="0">
                <a:ea typeface="华文新魏" pitchFamily="2" charset="-122"/>
              </a:rPr>
              <a:t>、投影仪与信息家电的广泛应用，人们逐渐提出自身附近</a:t>
            </a:r>
            <a:r>
              <a:rPr lang="en-US" altLang="zh-CN" b="1" dirty="0">
                <a:ea typeface="华文新魏" pitchFamily="2" charset="-122"/>
              </a:rPr>
              <a:t>10m</a:t>
            </a:r>
            <a:r>
              <a:rPr lang="zh-CN" altLang="zh-CN" b="1" dirty="0">
                <a:ea typeface="华文新魏" pitchFamily="2" charset="-122"/>
              </a:rPr>
              <a:t>范围内的个人操作空间（</a:t>
            </a:r>
            <a:r>
              <a:rPr lang="en-US" altLang="zh-CN" b="1" dirty="0">
                <a:ea typeface="华文新魏" pitchFamily="2" charset="-122"/>
              </a:rPr>
              <a:t>POS</a:t>
            </a:r>
            <a:r>
              <a:rPr lang="zh-CN" altLang="zh-CN" b="1" dirty="0">
                <a:ea typeface="华文新魏" pitchFamily="2" charset="-122"/>
              </a:rPr>
              <a:t>）移动数字终端设备联网的需求。</a:t>
            </a:r>
            <a:endParaRPr lang="en-US" altLang="zh-CN" b="1" dirty="0">
              <a:ea typeface="华文新魏" pitchFamily="2" charset="-122"/>
            </a:endParaRPr>
          </a:p>
          <a:p>
            <a:pPr eaLnBrk="1" hangingPunct="1">
              <a:defRPr/>
            </a:pPr>
            <a:r>
              <a:rPr lang="zh-CN" altLang="zh-CN" b="1" dirty="0">
                <a:ea typeface="华文新魏" pitchFamily="2" charset="-122"/>
              </a:rPr>
              <a:t>由于个人区域网络（</a:t>
            </a:r>
            <a:r>
              <a:rPr lang="en-US" altLang="zh-CN" b="1" dirty="0">
                <a:ea typeface="华文新魏" pitchFamily="2" charset="-122"/>
              </a:rPr>
              <a:t>PAN</a:t>
            </a:r>
            <a:r>
              <a:rPr lang="zh-CN" altLang="zh-CN" b="1" dirty="0">
                <a:ea typeface="华文新魏" pitchFamily="2" charset="-122"/>
              </a:rPr>
              <a:t>）主要是用无线通信技术实现联网设备之间的通信，因此就出现了无线个人区域网络（</a:t>
            </a:r>
            <a:r>
              <a:rPr lang="en-US" altLang="zh-CN" b="1" dirty="0">
                <a:ea typeface="华文新魏" pitchFamily="2" charset="-122"/>
              </a:rPr>
              <a:t>WPAN</a:t>
            </a:r>
            <a:r>
              <a:rPr lang="zh-CN" altLang="zh-CN" b="1" dirty="0">
                <a:ea typeface="华文新魏" pitchFamily="2" charset="-122"/>
              </a:rPr>
              <a:t>）的概念。</a:t>
            </a:r>
            <a:endParaRPr lang="en-US" altLang="zh-CN" b="1" dirty="0">
              <a:ea typeface="华文新魏" pitchFamily="2" charset="-122"/>
            </a:endParaRPr>
          </a:p>
          <a:p>
            <a:pPr eaLnBrk="1" hangingPunct="1">
              <a:defRPr/>
            </a:pPr>
            <a:r>
              <a:rPr lang="zh-CN" altLang="zh-CN" b="1" dirty="0">
                <a:ea typeface="华文新魏" pitchFamily="2" charset="-122"/>
              </a:rPr>
              <a:t>目前在无线传感器网络</a:t>
            </a:r>
            <a:r>
              <a:rPr lang="en-US" altLang="zh-CN" b="1" dirty="0">
                <a:ea typeface="华文新魏" pitchFamily="2" charset="-122"/>
              </a:rPr>
              <a:t>WSN</a:t>
            </a:r>
            <a:r>
              <a:rPr lang="zh-CN" altLang="zh-CN" b="1" dirty="0">
                <a:ea typeface="华文新魏" pitchFamily="2" charset="-122"/>
              </a:rPr>
              <a:t>中主要使用的无线通信技术是</a:t>
            </a:r>
            <a:r>
              <a:rPr lang="en-US" altLang="zh-CN" b="1" dirty="0">
                <a:ea typeface="华文新魏" pitchFamily="2" charset="-122"/>
              </a:rPr>
              <a:t>802.11</a:t>
            </a:r>
            <a:r>
              <a:rPr lang="zh-CN" altLang="zh-CN" b="1" dirty="0">
                <a:ea typeface="华文新魏" pitchFamily="2" charset="-122"/>
              </a:rPr>
              <a:t>标准的</a:t>
            </a:r>
            <a:r>
              <a:rPr lang="en-US" altLang="zh-CN" b="1" dirty="0">
                <a:ea typeface="华文新魏" pitchFamily="2" charset="-122"/>
              </a:rPr>
              <a:t>WLAN</a:t>
            </a:r>
            <a:r>
              <a:rPr lang="zh-CN" altLang="zh-CN" b="1" dirty="0">
                <a:ea typeface="华文新魏" pitchFamily="2" charset="-122"/>
              </a:rPr>
              <a:t>、</a:t>
            </a:r>
            <a:r>
              <a:rPr lang="en-US" altLang="zh-CN" b="1" dirty="0">
                <a:ea typeface="华文新魏" pitchFamily="2" charset="-122"/>
              </a:rPr>
              <a:t>802.15.4</a:t>
            </a:r>
            <a:r>
              <a:rPr lang="zh-CN" altLang="zh-CN" b="1" dirty="0">
                <a:ea typeface="华文新魏" pitchFamily="2" charset="-122"/>
              </a:rPr>
              <a:t>标准的无线个人区域网（</a:t>
            </a:r>
            <a:r>
              <a:rPr lang="en-US" altLang="zh-CN" b="1" dirty="0">
                <a:ea typeface="华文新魏" pitchFamily="2" charset="-122"/>
              </a:rPr>
              <a:t>6LoWPLAN</a:t>
            </a:r>
            <a:r>
              <a:rPr lang="zh-CN" altLang="zh-CN" b="1" dirty="0">
                <a:ea typeface="华文新魏" pitchFamily="2" charset="-122"/>
              </a:rPr>
              <a:t>）技术、蓝牙技术、</a:t>
            </a:r>
            <a:r>
              <a:rPr lang="en-US" altLang="zh-CN" b="1" dirty="0" err="1">
                <a:ea typeface="华文新魏" pitchFamily="2" charset="-122"/>
              </a:rPr>
              <a:t>ZigBee</a:t>
            </a:r>
            <a:r>
              <a:rPr lang="zh-CN" altLang="zh-CN" b="1" dirty="0">
                <a:ea typeface="华文新魏" pitchFamily="2" charset="-122"/>
              </a:rPr>
              <a:t>技术。</a:t>
            </a:r>
            <a:endParaRPr lang="zh-CN" altLang="en-US" b="1" dirty="0">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81AA4838-6485-4640-BBC1-33492EC562C6}" type="slidenum">
              <a:rPr lang="zh-CN" altLang="en-US">
                <a:solidFill>
                  <a:srgbClr val="000000"/>
                </a:solidFill>
              </a:rPr>
              <a:pPr>
                <a:defRPr/>
              </a:pPr>
              <a:t>24</a:t>
            </a:fld>
            <a:endParaRPr lang="en-US" altLang="zh-CN">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467544" y="0"/>
            <a:ext cx="7772400" cy="1152525"/>
          </a:xfrm>
        </p:spPr>
        <p:txBody>
          <a:bodyPr/>
          <a:lstStyle/>
          <a:p>
            <a:pPr algn="l" eaLnBrk="1" hangingPunct="1"/>
            <a:r>
              <a:rPr lang="zh-CN" altLang="zh-CN" sz="3200" u="sng" dirty="0">
                <a:latin typeface="华文新魏" pitchFamily="2" charset="-122"/>
                <a:ea typeface="华文新魏" pitchFamily="2" charset="-122"/>
              </a:rPr>
              <a:t>无线个人区域网络技术研究的现状</a:t>
            </a:r>
            <a:endParaRPr lang="zh-CN" altLang="en-US" sz="3200" u="sng" dirty="0">
              <a:latin typeface="华文新魏" pitchFamily="2" charset="-122"/>
              <a:ea typeface="华文新魏" pitchFamily="2" charset="-122"/>
            </a:endParaRPr>
          </a:p>
        </p:txBody>
      </p:sp>
      <p:sp>
        <p:nvSpPr>
          <p:cNvPr id="3" name="内容占位符 2"/>
          <p:cNvSpPr>
            <a:spLocks noGrp="1"/>
          </p:cNvSpPr>
          <p:nvPr>
            <p:ph idx="1"/>
          </p:nvPr>
        </p:nvSpPr>
        <p:spPr>
          <a:xfrm>
            <a:off x="611560" y="980728"/>
            <a:ext cx="7772400" cy="2232248"/>
          </a:xfrm>
        </p:spPr>
        <p:txBody>
          <a:bodyPr/>
          <a:lstStyle/>
          <a:p>
            <a:pPr eaLnBrk="1" hangingPunct="1">
              <a:buFontTx/>
              <a:buNone/>
              <a:defRPr/>
            </a:pPr>
            <a:r>
              <a:rPr lang="zh-CN" altLang="zh-CN" b="1" u="sng" dirty="0">
                <a:solidFill>
                  <a:schemeClr val="accent6"/>
                </a:solidFill>
                <a:latin typeface="华文新魏" pitchFamily="2" charset="-122"/>
                <a:ea typeface="华文新魏" pitchFamily="2" charset="-122"/>
              </a:rPr>
              <a:t>蓝牙技术特点</a:t>
            </a:r>
            <a:r>
              <a:rPr lang="zh-CN" altLang="en-US" b="1" dirty="0">
                <a:solidFill>
                  <a:schemeClr val="accent6"/>
                </a:solidFill>
                <a:latin typeface="华文新魏" pitchFamily="2" charset="-122"/>
                <a:ea typeface="华文新魏" pitchFamily="2" charset="-122"/>
              </a:rPr>
              <a:t>：</a:t>
            </a:r>
            <a:endParaRPr lang="en-US" altLang="zh-CN" b="1" dirty="0">
              <a:solidFill>
                <a:schemeClr val="accent6"/>
              </a:solidFill>
              <a:latin typeface="华文新魏" pitchFamily="2" charset="-122"/>
              <a:ea typeface="华文新魏" pitchFamily="2" charset="-122"/>
            </a:endParaRPr>
          </a:p>
          <a:p>
            <a:pPr eaLnBrk="1" hangingPunct="1">
              <a:spcAft>
                <a:spcPts val="0"/>
              </a:spcAft>
              <a:defRPr/>
            </a:pPr>
            <a:r>
              <a:rPr lang="zh-CN" altLang="zh-CN" sz="2200" b="1" dirty="0">
                <a:latin typeface="华文新魏" pitchFamily="2" charset="-122"/>
                <a:ea typeface="华文新魏" pitchFamily="2" charset="-122"/>
              </a:rPr>
              <a:t>开放的规范</a:t>
            </a:r>
            <a:r>
              <a:rPr lang="zh-CN" altLang="en-US" sz="2200" b="1" dirty="0">
                <a:latin typeface="华文新魏" pitchFamily="2" charset="-122"/>
                <a:ea typeface="华文新魏" pitchFamily="2" charset="-122"/>
              </a:rPr>
              <a:t>。</a:t>
            </a:r>
            <a:endParaRPr lang="en-US" altLang="zh-CN" sz="2200" b="1" dirty="0">
              <a:latin typeface="华文新魏" pitchFamily="2" charset="-122"/>
              <a:ea typeface="华文新魏" pitchFamily="2" charset="-122"/>
            </a:endParaRPr>
          </a:p>
          <a:p>
            <a:pPr eaLnBrk="1" hangingPunct="1">
              <a:spcAft>
                <a:spcPts val="0"/>
              </a:spcAft>
              <a:defRPr/>
            </a:pPr>
            <a:r>
              <a:rPr lang="zh-CN" altLang="zh-CN" sz="2200" b="1" dirty="0">
                <a:latin typeface="华文新魏" pitchFamily="2" charset="-122"/>
                <a:ea typeface="华文新魏" pitchFamily="2" charset="-122"/>
              </a:rPr>
              <a:t>近距离无线通信</a:t>
            </a:r>
            <a:r>
              <a:rPr lang="zh-CN" altLang="en-US" sz="2200" b="1" dirty="0">
                <a:latin typeface="华文新魏" pitchFamily="2" charset="-122"/>
                <a:ea typeface="华文新魏" pitchFamily="2" charset="-122"/>
              </a:rPr>
              <a:t>。</a:t>
            </a:r>
            <a:endParaRPr lang="en-US" altLang="zh-CN" sz="2200" b="1" dirty="0">
              <a:latin typeface="华文新魏" pitchFamily="2" charset="-122"/>
              <a:ea typeface="华文新魏" pitchFamily="2" charset="-122"/>
            </a:endParaRPr>
          </a:p>
          <a:p>
            <a:pPr eaLnBrk="1" hangingPunct="1">
              <a:spcAft>
                <a:spcPts val="0"/>
              </a:spcAft>
              <a:defRPr/>
            </a:pPr>
            <a:r>
              <a:rPr lang="zh-CN" altLang="zh-CN" sz="2200" b="1" dirty="0">
                <a:latin typeface="华文新魏" pitchFamily="2" charset="-122"/>
                <a:ea typeface="华文新魏" pitchFamily="2" charset="-122"/>
              </a:rPr>
              <a:t>语音和数据传输</a:t>
            </a:r>
            <a:r>
              <a:rPr lang="zh-CN" altLang="en-US" sz="2200" b="1" dirty="0">
                <a:latin typeface="华文新魏" pitchFamily="2" charset="-122"/>
                <a:ea typeface="华文新魏" pitchFamily="2" charset="-122"/>
              </a:rPr>
              <a:t>。</a:t>
            </a:r>
            <a:endParaRPr lang="en-US" altLang="zh-CN" sz="2200" b="1" dirty="0">
              <a:latin typeface="华文新魏" pitchFamily="2" charset="-122"/>
              <a:ea typeface="华文新魏" pitchFamily="2" charset="-122"/>
            </a:endParaRPr>
          </a:p>
          <a:p>
            <a:pPr eaLnBrk="1" hangingPunct="1">
              <a:spcAft>
                <a:spcPts val="0"/>
              </a:spcAft>
              <a:defRPr/>
            </a:pPr>
            <a:r>
              <a:rPr lang="zh-CN" altLang="zh-CN" sz="2200" b="1" dirty="0">
                <a:latin typeface="华文新魏" pitchFamily="2" charset="-122"/>
                <a:ea typeface="华文新魏" pitchFamily="2" charset="-122"/>
              </a:rPr>
              <a:t>在世界任何地方都能进行通信</a:t>
            </a:r>
            <a:r>
              <a:rPr lang="zh-CN" altLang="en-US" sz="2200" b="1" dirty="0">
                <a:latin typeface="华文新魏" pitchFamily="2" charset="-122"/>
                <a:ea typeface="华文新魏" pitchFamily="2" charset="-122"/>
              </a:rPr>
              <a:t>。</a:t>
            </a: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F15FA56-4813-4172-A353-16E7977B15A2}" type="slidenum">
              <a:rPr lang="zh-CN" altLang="en-US">
                <a:solidFill>
                  <a:srgbClr val="000000"/>
                </a:solidFill>
              </a:rPr>
              <a:pPr>
                <a:defRPr/>
              </a:pPr>
              <a:t>25</a:t>
            </a:fld>
            <a:endParaRPr lang="en-US" altLang="zh-CN">
              <a:solidFill>
                <a:srgbClr val="000000"/>
              </a:solidFill>
            </a:endParaRPr>
          </a:p>
        </p:txBody>
      </p:sp>
      <p:sp>
        <p:nvSpPr>
          <p:cNvPr id="7" name="内容占位符 2"/>
          <p:cNvSpPr txBox="1">
            <a:spLocks/>
          </p:cNvSpPr>
          <p:nvPr/>
        </p:nvSpPr>
        <p:spPr bwMode="auto">
          <a:xfrm>
            <a:off x="539552" y="3284984"/>
            <a:ext cx="8352928" cy="4611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base">
              <a:spcBef>
                <a:spcPct val="20000"/>
              </a:spcBef>
              <a:spcAft>
                <a:spcPts val="600"/>
              </a:spcAft>
              <a:defRPr/>
            </a:pPr>
            <a:r>
              <a:rPr kumimoji="1" lang="en-US" altLang="zh-CN" sz="2400" b="1" u="sng" kern="0" dirty="0" err="1">
                <a:solidFill>
                  <a:schemeClr val="accent6"/>
                </a:solidFill>
                <a:ea typeface="华文新魏" pitchFamily="2" charset="-122"/>
              </a:rPr>
              <a:t>ZigBee</a:t>
            </a:r>
            <a:r>
              <a:rPr kumimoji="1" lang="zh-CN" altLang="en-US" sz="2400" b="1" u="sng" kern="0" dirty="0">
                <a:solidFill>
                  <a:schemeClr val="accent6"/>
                </a:solidFill>
                <a:ea typeface="华文新魏" pitchFamily="2" charset="-122"/>
              </a:rPr>
              <a:t>技术特点：</a:t>
            </a:r>
            <a:endParaRPr kumimoji="1" lang="en-US" altLang="zh-CN" sz="2400" b="1" i="0" u="sng" strike="noStrike" kern="0" cap="none" spc="0" normalizeH="0" baseline="0" noProof="0" dirty="0">
              <a:ln>
                <a:noFill/>
              </a:ln>
              <a:solidFill>
                <a:schemeClr val="accent6"/>
              </a:solidFill>
              <a:effectLst/>
              <a:uLnTx/>
              <a:uFillTx/>
              <a:latin typeface="+mn-lt"/>
              <a:ea typeface="华文新魏" pitchFamily="2" charset="-122"/>
              <a:cs typeface="+mn-cs"/>
            </a:endParaRP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en-US" altLang="zh-CN" sz="2200" b="1" i="0" u="none" strike="noStrike" kern="0" cap="none" spc="0" normalizeH="0" baseline="0" noProof="0" dirty="0">
                <a:ln>
                  <a:noFill/>
                </a:ln>
                <a:solidFill>
                  <a:schemeClr val="tx1"/>
                </a:solidFill>
                <a:effectLst/>
                <a:uLnTx/>
                <a:uFillTx/>
                <a:latin typeface="+mn-lt"/>
                <a:ea typeface="华文新魏" pitchFamily="2" charset="-122"/>
                <a:cs typeface="+mn-cs"/>
              </a:rPr>
              <a:t>IEEE802.15.4</a:t>
            </a:r>
            <a:r>
              <a:rPr kumimoji="1" lang="zh-CN" altLang="zh-CN" sz="2200" b="1" i="0" u="none" strike="noStrike" kern="0" cap="none" spc="0" normalizeH="0" baseline="0" noProof="0" dirty="0">
                <a:ln>
                  <a:noFill/>
                </a:ln>
                <a:solidFill>
                  <a:schemeClr val="tx1"/>
                </a:solidFill>
                <a:effectLst/>
                <a:uLnTx/>
                <a:uFillTx/>
                <a:latin typeface="+mn-lt"/>
                <a:ea typeface="华文新魏" pitchFamily="2" charset="-122"/>
                <a:cs typeface="+mn-cs"/>
              </a:rPr>
              <a:t>标准，早期的名字是</a:t>
            </a:r>
            <a:r>
              <a:rPr kumimoji="1" lang="en-US" altLang="zh-CN" sz="2200" b="1" i="0" u="none" strike="noStrike" kern="0" cap="none" spc="0" normalizeH="0" baseline="0" noProof="0" dirty="0" err="1">
                <a:ln>
                  <a:noFill/>
                </a:ln>
                <a:solidFill>
                  <a:schemeClr val="tx1"/>
                </a:solidFill>
                <a:effectLst/>
                <a:uLnTx/>
                <a:uFillTx/>
                <a:latin typeface="+mn-lt"/>
                <a:ea typeface="华文新魏" pitchFamily="2" charset="-122"/>
                <a:cs typeface="+mn-cs"/>
              </a:rPr>
              <a:t>HomeRF</a:t>
            </a:r>
            <a:r>
              <a:rPr kumimoji="1" lang="zh-CN" altLang="zh-CN" sz="2200" b="1" i="0" u="none" strike="noStrike" kern="0" cap="none" spc="0" normalizeH="0" baseline="0" noProof="0" dirty="0">
                <a:ln>
                  <a:noFill/>
                </a:ln>
                <a:solidFill>
                  <a:schemeClr val="tx1"/>
                </a:solidFill>
                <a:effectLst/>
                <a:uLnTx/>
                <a:uFillTx/>
                <a:latin typeface="+mn-lt"/>
                <a:ea typeface="华文新魏" pitchFamily="2" charset="-122"/>
                <a:cs typeface="+mn-cs"/>
              </a:rPr>
              <a:t>或</a:t>
            </a:r>
            <a:r>
              <a:rPr kumimoji="1" lang="en-US" altLang="zh-CN" sz="2200" b="1" i="0" u="none" strike="noStrike" kern="0" cap="none" spc="0" normalizeH="0" baseline="0" noProof="0" dirty="0" err="1">
                <a:ln>
                  <a:noFill/>
                </a:ln>
                <a:solidFill>
                  <a:schemeClr val="tx1"/>
                </a:solidFill>
                <a:effectLst/>
                <a:uLnTx/>
                <a:uFillTx/>
                <a:latin typeface="+mn-lt"/>
                <a:ea typeface="华文新魏" pitchFamily="2" charset="-122"/>
                <a:cs typeface="+mn-cs"/>
              </a:rPr>
              <a:t>FireFly</a:t>
            </a:r>
            <a:r>
              <a:rPr kumimoji="1" lang="zh-CN" altLang="zh-CN" sz="2200" b="1" i="0" u="none" strike="noStrike" kern="0" cap="none" spc="0" normalizeH="0" baseline="0" noProof="0" dirty="0">
                <a:ln>
                  <a:noFill/>
                </a:ln>
                <a:solidFill>
                  <a:schemeClr val="tx1"/>
                </a:solidFill>
                <a:effectLst/>
                <a:uLnTx/>
                <a:uFillTx/>
                <a:latin typeface="+mn-lt"/>
                <a:ea typeface="华文新魏" pitchFamily="2" charset="-122"/>
                <a:cs typeface="+mn-cs"/>
              </a:rPr>
              <a:t>。</a:t>
            </a:r>
            <a:endParaRPr kumimoji="1" lang="en-US" altLang="zh-CN" sz="2200" b="1" i="0" u="none" strike="noStrike" kern="0" cap="none" spc="0" normalizeH="0" baseline="0" noProof="0" dirty="0">
              <a:ln>
                <a:noFill/>
              </a:ln>
              <a:solidFill>
                <a:schemeClr val="tx1"/>
              </a:solidFill>
              <a:effectLst/>
              <a:uLnTx/>
              <a:uFillTx/>
              <a:latin typeface="+mn-lt"/>
              <a:ea typeface="华文新魏" pitchFamily="2" charset="-122"/>
              <a:cs typeface="+mn-cs"/>
            </a:endParaRP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zh-CN" sz="2200" b="1" i="0" u="none" strike="noStrike" kern="0" cap="none" spc="0" normalizeH="0" baseline="0" noProof="0" dirty="0">
                <a:ln>
                  <a:noFill/>
                </a:ln>
                <a:solidFill>
                  <a:schemeClr val="tx1"/>
                </a:solidFill>
                <a:effectLst/>
                <a:uLnTx/>
                <a:uFillTx/>
                <a:latin typeface="+mn-lt"/>
                <a:ea typeface="华文新魏" pitchFamily="2" charset="-122"/>
                <a:cs typeface="+mn-cs"/>
              </a:rPr>
              <a:t>近距离、低功耗、低速率、低成本的无线网络技术</a:t>
            </a:r>
            <a:r>
              <a:rPr kumimoji="1" lang="zh-CN" altLang="en-US" sz="2200" b="1" i="0" u="none" strike="noStrike" kern="0" cap="none" spc="0" normalizeH="0" baseline="0" noProof="0" dirty="0">
                <a:ln>
                  <a:noFill/>
                </a:ln>
                <a:solidFill>
                  <a:schemeClr val="tx1"/>
                </a:solidFill>
                <a:effectLst/>
                <a:uLnTx/>
                <a:uFillTx/>
                <a:latin typeface="+mn-lt"/>
                <a:ea typeface="华文新魏" pitchFamily="2" charset="-122"/>
                <a:cs typeface="+mn-cs"/>
              </a:rPr>
              <a:t>。</a:t>
            </a:r>
            <a:endParaRPr kumimoji="1" lang="en-US" altLang="zh-CN" sz="2200" b="1" i="0" u="none" strike="noStrike" kern="0" cap="none" spc="0" normalizeH="0" baseline="0" noProof="0" dirty="0">
              <a:ln>
                <a:noFill/>
              </a:ln>
              <a:solidFill>
                <a:schemeClr val="tx1"/>
              </a:solidFill>
              <a:effectLst/>
              <a:uLnTx/>
              <a:uFillTx/>
              <a:latin typeface="+mn-lt"/>
              <a:ea typeface="华文新魏" pitchFamily="2" charset="-122"/>
              <a:cs typeface="+mn-cs"/>
            </a:endParaRP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zh-CN" sz="2200" b="1" i="0" u="none" strike="noStrike" kern="0" cap="none" spc="0" normalizeH="0" baseline="0" noProof="0" dirty="0">
                <a:ln>
                  <a:noFill/>
                </a:ln>
                <a:solidFill>
                  <a:schemeClr val="tx1"/>
                </a:solidFill>
                <a:effectLst/>
                <a:uLnTx/>
                <a:uFillTx/>
                <a:latin typeface="+mn-lt"/>
                <a:ea typeface="华文新魏" pitchFamily="2" charset="-122"/>
                <a:cs typeface="+mn-cs"/>
              </a:rPr>
              <a:t>适应于数据采集与控制节点多、数据传输量不大、覆盖面广、造价低的应用领域。</a:t>
            </a:r>
            <a:endParaRPr kumimoji="1" lang="en-US" altLang="zh-CN" sz="2200" b="1" i="0" u="none" strike="noStrike" kern="0" cap="none" spc="0" normalizeH="0" baseline="0" noProof="0" dirty="0">
              <a:ln>
                <a:noFill/>
              </a:ln>
              <a:solidFill>
                <a:schemeClr val="tx1"/>
              </a:solidFill>
              <a:effectLst/>
              <a:uLnTx/>
              <a:uFillTx/>
              <a:latin typeface="+mn-lt"/>
              <a:ea typeface="华文新魏" pitchFamily="2" charset="-122"/>
              <a:cs typeface="+mn-cs"/>
            </a:endParaRP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zh-CN" sz="2200" b="1" i="0" u="none" strike="noStrike" kern="0" cap="none" spc="0" normalizeH="0" baseline="0" noProof="0" dirty="0">
                <a:ln>
                  <a:noFill/>
                </a:ln>
                <a:solidFill>
                  <a:schemeClr val="tx1"/>
                </a:solidFill>
                <a:effectLst/>
                <a:uLnTx/>
                <a:uFillTx/>
                <a:latin typeface="+mn-lt"/>
                <a:ea typeface="华文新魏" pitchFamily="2" charset="-122"/>
                <a:cs typeface="+mn-cs"/>
              </a:rPr>
              <a:t>基于</a:t>
            </a:r>
            <a:r>
              <a:rPr kumimoji="1" lang="en-US" altLang="zh-CN" sz="2200" b="1" i="0" u="none" strike="noStrike" kern="0" cap="none" spc="0" normalizeH="0" baseline="0" noProof="0" dirty="0" err="1">
                <a:ln>
                  <a:noFill/>
                </a:ln>
                <a:solidFill>
                  <a:schemeClr val="tx1"/>
                </a:solidFill>
                <a:effectLst/>
                <a:uLnTx/>
                <a:uFillTx/>
                <a:latin typeface="+mn-lt"/>
                <a:ea typeface="华文新魏" pitchFamily="2" charset="-122"/>
                <a:cs typeface="+mn-cs"/>
              </a:rPr>
              <a:t>ZigBee</a:t>
            </a:r>
            <a:r>
              <a:rPr kumimoji="1" lang="zh-CN" altLang="zh-CN" sz="2200" b="1" i="0" u="none" strike="noStrike" kern="0" cap="none" spc="0" normalizeH="0" baseline="0" noProof="0" dirty="0">
                <a:ln>
                  <a:noFill/>
                </a:ln>
                <a:solidFill>
                  <a:schemeClr val="tx1"/>
                </a:solidFill>
                <a:effectLst/>
                <a:uLnTx/>
                <a:uFillTx/>
                <a:latin typeface="+mn-lt"/>
                <a:ea typeface="华文新魏" pitchFamily="2" charset="-122"/>
                <a:cs typeface="+mn-cs"/>
              </a:rPr>
              <a:t>的无线传感器网络已在家庭网络、安全监控、汽车自动化、消费电器、儿童玩具、医用设备控制、工业控制、无线定位等领域，展现出重要的应用前景。</a:t>
            </a:r>
            <a:endParaRPr kumimoji="1" lang="zh-CN" altLang="en-US" sz="2200" b="1" i="0" u="none" strike="noStrike" kern="0" cap="none" spc="0" normalizeH="0" baseline="0" noProof="0" dirty="0">
              <a:ln>
                <a:noFill/>
              </a:ln>
              <a:solidFill>
                <a:schemeClr val="tx1"/>
              </a:solidFill>
              <a:effectLst/>
              <a:uLnTx/>
              <a:uFillTx/>
              <a:latin typeface="+mn-lt"/>
              <a:ea typeface="华文新魏"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pPr algn="l" eaLnBrk="1" hangingPunct="1"/>
            <a:r>
              <a:rPr lang="en-US" altLang="zh-CN" sz="3200" u="sng"/>
              <a:t>1.4  </a:t>
            </a:r>
            <a:r>
              <a:rPr lang="zh-CN" altLang="zh-CN" sz="3200" u="sng">
                <a:latin typeface="华文新魏" pitchFamily="2" charset="-122"/>
                <a:ea typeface="华文新魏" pitchFamily="2" charset="-122"/>
              </a:rPr>
              <a:t>计算机网络的组成与结构</a:t>
            </a:r>
            <a:endParaRPr lang="zh-CN" altLang="en-US" sz="3200" u="sng">
              <a:latin typeface="华文新魏" pitchFamily="2" charset="-122"/>
              <a:ea typeface="华文新魏" pitchFamily="2" charset="-122"/>
            </a:endParaRPr>
          </a:p>
        </p:txBody>
      </p:sp>
      <p:sp>
        <p:nvSpPr>
          <p:cNvPr id="3" name="内容占位符 2"/>
          <p:cNvSpPr>
            <a:spLocks noGrp="1"/>
          </p:cNvSpPr>
          <p:nvPr>
            <p:ph idx="1"/>
          </p:nvPr>
        </p:nvSpPr>
        <p:spPr>
          <a:xfrm>
            <a:off x="685800" y="1557338"/>
            <a:ext cx="7989888" cy="4538662"/>
          </a:xfrm>
        </p:spPr>
        <p:txBody>
          <a:bodyPr/>
          <a:lstStyle/>
          <a:p>
            <a:pPr eaLnBrk="1" hangingPunct="1">
              <a:buFontTx/>
              <a:buNone/>
              <a:defRPr/>
            </a:pPr>
            <a:r>
              <a:rPr lang="en-US" altLang="zh-CN" sz="2800" b="1" u="sng" dirty="0">
                <a:ea typeface="华文新魏" pitchFamily="2" charset="-122"/>
              </a:rPr>
              <a:t>1.4.1  </a:t>
            </a:r>
            <a:r>
              <a:rPr lang="zh-CN" altLang="zh-CN" sz="2800" b="1" u="sng" dirty="0">
                <a:ea typeface="华文新魏" pitchFamily="2" charset="-122"/>
              </a:rPr>
              <a:t>早期计算机网络组成与结构</a:t>
            </a:r>
            <a:endParaRPr lang="en-US" altLang="zh-CN" sz="2800" b="1" u="sng" dirty="0">
              <a:ea typeface="华文新魏" pitchFamily="2" charset="-122"/>
            </a:endParaRPr>
          </a:p>
          <a:p>
            <a:pPr eaLnBrk="1" hangingPunct="1">
              <a:defRPr/>
            </a:pPr>
            <a:r>
              <a:rPr lang="zh-CN" altLang="zh-CN" b="1" dirty="0">
                <a:ea typeface="华文新魏" pitchFamily="2" charset="-122"/>
              </a:rPr>
              <a:t>从逻辑功能上看，广域网是由资源子网与通信子网等两个部分组成。</a:t>
            </a:r>
            <a:endParaRPr lang="en-US" altLang="zh-CN" b="1" dirty="0">
              <a:ea typeface="华文新魏" pitchFamily="2" charset="-122"/>
            </a:endParaRPr>
          </a:p>
          <a:p>
            <a:pPr eaLnBrk="1" hangingPunct="1">
              <a:defRPr/>
            </a:pPr>
            <a:r>
              <a:rPr lang="zh-CN" altLang="zh-CN" b="1" dirty="0">
                <a:ea typeface="华文新魏" pitchFamily="2" charset="-122"/>
              </a:rPr>
              <a:t>资源子网包括：主机与终端、终端控制器、联网外设、各种网络软件与数据资源。</a:t>
            </a:r>
            <a:endParaRPr lang="en-US" altLang="zh-CN" b="1" dirty="0">
              <a:ea typeface="华文新魏" pitchFamily="2" charset="-122"/>
            </a:endParaRPr>
          </a:p>
          <a:p>
            <a:pPr eaLnBrk="1" hangingPunct="1">
              <a:defRPr/>
            </a:pPr>
            <a:r>
              <a:rPr lang="zh-CN" altLang="zh-CN" b="1" dirty="0">
                <a:ea typeface="华文新魏" pitchFamily="2" charset="-122"/>
              </a:rPr>
              <a:t>通信子网包括：路由器、各种互联设备与通信线路。</a:t>
            </a:r>
            <a:endParaRPr lang="zh-CN" altLang="en-US" b="1" dirty="0">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8516607-973D-4E00-B2C0-0FD124225FB6}" type="slidenum">
              <a:rPr lang="zh-CN" altLang="en-US">
                <a:solidFill>
                  <a:srgbClr val="000000"/>
                </a:solidFill>
              </a:rPr>
              <a:pPr>
                <a:defRPr/>
              </a:pPr>
              <a:t>26</a:t>
            </a:fld>
            <a:endParaRPr lang="en-US" altLang="zh-CN">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323528" y="332656"/>
            <a:ext cx="8062912" cy="1143000"/>
          </a:xfrm>
        </p:spPr>
        <p:txBody>
          <a:bodyPr/>
          <a:lstStyle/>
          <a:p>
            <a:pPr algn="l" eaLnBrk="1" hangingPunct="1"/>
            <a:r>
              <a:rPr lang="en-US" altLang="zh-CN" sz="3200" u="sng" dirty="0"/>
              <a:t>1.4.2  ISP</a:t>
            </a:r>
            <a:r>
              <a:rPr lang="zh-CN" altLang="zh-CN" sz="3200" u="sng" dirty="0">
                <a:latin typeface="华文新魏" pitchFamily="2" charset="-122"/>
                <a:ea typeface="华文新魏" pitchFamily="2" charset="-122"/>
              </a:rPr>
              <a:t>的层次结构</a:t>
            </a:r>
            <a:endParaRPr lang="zh-CN" altLang="en-US" sz="3200" u="sng" dirty="0">
              <a:latin typeface="华文新魏" pitchFamily="2" charset="-122"/>
              <a:ea typeface="华文新魏" pitchFamily="2" charset="-122"/>
            </a:endParaRPr>
          </a:p>
        </p:txBody>
      </p:sp>
      <p:sp>
        <p:nvSpPr>
          <p:cNvPr id="3" name="内容占位符 2"/>
          <p:cNvSpPr>
            <a:spLocks noGrp="1"/>
          </p:cNvSpPr>
          <p:nvPr>
            <p:ph idx="1"/>
          </p:nvPr>
        </p:nvSpPr>
        <p:spPr>
          <a:xfrm>
            <a:off x="251520" y="1556792"/>
            <a:ext cx="8207375" cy="4251176"/>
          </a:xfrm>
        </p:spPr>
        <p:txBody>
          <a:bodyPr/>
          <a:lstStyle/>
          <a:p>
            <a:pPr eaLnBrk="1" hangingPunct="1">
              <a:defRPr/>
            </a:pPr>
            <a:r>
              <a:rPr lang="zh-CN" altLang="zh-CN" b="1" dirty="0">
                <a:ea typeface="华文新魏" pitchFamily="2" charset="-122"/>
              </a:rPr>
              <a:t>用户接入与使用各种网络服务都需要经过</a:t>
            </a:r>
            <a:r>
              <a:rPr lang="en-US" altLang="zh-CN" b="1" dirty="0">
                <a:ea typeface="华文新魏" pitchFamily="2" charset="-122"/>
              </a:rPr>
              <a:t>Internet</a:t>
            </a:r>
            <a:r>
              <a:rPr lang="zh-CN" altLang="zh-CN" b="1" dirty="0">
                <a:ea typeface="华文新魏" pitchFamily="2" charset="-122"/>
              </a:rPr>
              <a:t>服务提供商</a:t>
            </a:r>
            <a:r>
              <a:rPr lang="en-US" altLang="zh-CN" b="1" dirty="0">
                <a:ea typeface="华文新魏" pitchFamily="2" charset="-122"/>
              </a:rPr>
              <a:t>(ISP)</a:t>
            </a:r>
            <a:r>
              <a:rPr lang="zh-CN" altLang="zh-CN" b="1" dirty="0">
                <a:ea typeface="华文新魏" pitchFamily="2" charset="-122"/>
              </a:rPr>
              <a:t>来提供的。</a:t>
            </a:r>
            <a:endParaRPr lang="en-US" altLang="zh-CN" b="1" dirty="0">
              <a:ea typeface="华文新魏" pitchFamily="2" charset="-122"/>
            </a:endParaRPr>
          </a:p>
          <a:p>
            <a:pPr eaLnBrk="1" hangingPunct="1">
              <a:defRPr/>
            </a:pPr>
            <a:r>
              <a:rPr lang="en-US" altLang="zh-CN" b="1" dirty="0">
                <a:ea typeface="华文新魏" pitchFamily="2" charset="-122"/>
              </a:rPr>
              <a:t>ISP</a:t>
            </a:r>
            <a:r>
              <a:rPr lang="zh-CN" altLang="zh-CN" b="1" dirty="0">
                <a:ea typeface="华文新魏" pitchFamily="2" charset="-122"/>
              </a:rPr>
              <a:t>可以分为</a:t>
            </a:r>
            <a:r>
              <a:rPr lang="zh-CN" altLang="en-US" b="1" dirty="0">
                <a:ea typeface="华文新魏" pitchFamily="2" charset="-122"/>
              </a:rPr>
              <a:t>多个层次</a:t>
            </a:r>
            <a:r>
              <a:rPr lang="zh-CN" altLang="zh-CN" b="1" dirty="0">
                <a:ea typeface="华文新魏" pitchFamily="2" charset="-122"/>
              </a:rPr>
              <a:t>。</a:t>
            </a:r>
            <a:endParaRPr lang="zh-CN" altLang="en-US" b="1" dirty="0">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4BE5D10-4E14-4DF2-9C55-9503609F44D9}" type="slidenum">
              <a:rPr lang="zh-CN" altLang="en-US">
                <a:solidFill>
                  <a:srgbClr val="000000"/>
                </a:solidFill>
              </a:rPr>
              <a:pPr>
                <a:defRPr/>
              </a:pPr>
              <a:t>27</a:t>
            </a:fld>
            <a:endParaRPr lang="en-US" altLang="zh-CN">
              <a:solidFill>
                <a:srgbClr val="000000"/>
              </a:solidFill>
            </a:endParaRPr>
          </a:p>
        </p:txBody>
      </p:sp>
      <p:pic>
        <p:nvPicPr>
          <p:cNvPr id="412674" name="Picture 2"/>
          <p:cNvPicPr>
            <a:picLocks noChangeAspect="1" noChangeArrowheads="1"/>
          </p:cNvPicPr>
          <p:nvPr/>
        </p:nvPicPr>
        <p:blipFill>
          <a:blip r:embed="rId2" cstate="print"/>
          <a:srcRect/>
          <a:stretch>
            <a:fillRect/>
          </a:stretch>
        </p:blipFill>
        <p:spPr bwMode="auto">
          <a:xfrm>
            <a:off x="323850" y="3213100"/>
            <a:ext cx="8464550" cy="259238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395288" y="609600"/>
            <a:ext cx="8062912" cy="1379538"/>
          </a:xfrm>
        </p:spPr>
        <p:txBody>
          <a:bodyPr/>
          <a:lstStyle/>
          <a:p>
            <a:pPr algn="l" eaLnBrk="1" hangingPunct="1"/>
            <a:r>
              <a:rPr lang="en-US" altLang="zh-CN" sz="3200" u="sng"/>
              <a:t>1.4.3  Internet</a:t>
            </a:r>
            <a:r>
              <a:rPr lang="zh-CN" altLang="zh-CN" sz="3200" u="sng">
                <a:latin typeface="华文新魏" pitchFamily="2" charset="-122"/>
                <a:ea typeface="华文新魏" pitchFamily="2" charset="-122"/>
              </a:rPr>
              <a:t>的网络结构</a:t>
            </a:r>
            <a:endParaRPr lang="zh-CN" altLang="en-US" sz="3200" u="sng">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B4C17AD6-1B1D-47C9-BB5F-6AAD1F9D9C92}" type="slidenum">
              <a:rPr lang="zh-CN" altLang="en-US">
                <a:solidFill>
                  <a:srgbClr val="000000"/>
                </a:solidFill>
              </a:rPr>
              <a:pPr>
                <a:defRPr/>
              </a:pPr>
              <a:t>28</a:t>
            </a:fld>
            <a:endParaRPr lang="en-US" altLang="zh-CN">
              <a:solidFill>
                <a:srgbClr val="000000"/>
              </a:solidFill>
            </a:endParaRPr>
          </a:p>
        </p:txBody>
      </p:sp>
      <p:pic>
        <p:nvPicPr>
          <p:cNvPr id="413698" name="Picture 2"/>
          <p:cNvPicPr>
            <a:picLocks noChangeAspect="1" noChangeArrowheads="1"/>
          </p:cNvPicPr>
          <p:nvPr/>
        </p:nvPicPr>
        <p:blipFill>
          <a:blip r:embed="rId2" cstate="print"/>
          <a:srcRect/>
          <a:stretch>
            <a:fillRect/>
          </a:stretch>
        </p:blipFill>
        <p:spPr bwMode="auto">
          <a:xfrm>
            <a:off x="395288" y="1989138"/>
            <a:ext cx="8497887" cy="327183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2656"/>
            <a:ext cx="7772400" cy="587375"/>
          </a:xfrm>
        </p:spPr>
        <p:txBody>
          <a:bodyPr/>
          <a:lstStyle/>
          <a:p>
            <a:pPr algn="l" eaLnBrk="1" hangingPunct="1">
              <a:defRPr/>
            </a:pPr>
            <a:r>
              <a:rPr lang="en-US" altLang="zh-CN" sz="3200" u="sng" dirty="0">
                <a:latin typeface="+mn-lt"/>
                <a:ea typeface="华文新魏" pitchFamily="2" charset="-122"/>
              </a:rPr>
              <a:t>Internet</a:t>
            </a:r>
            <a:r>
              <a:rPr lang="zh-CN" altLang="zh-CN" sz="3200" u="sng" dirty="0">
                <a:latin typeface="+mn-lt"/>
                <a:ea typeface="华文新魏" pitchFamily="2" charset="-122"/>
              </a:rPr>
              <a:t>网络结构</a:t>
            </a:r>
            <a:r>
              <a:rPr lang="zh-CN" altLang="en-US" sz="3200" u="sng" dirty="0">
                <a:latin typeface="+mn-lt"/>
                <a:ea typeface="华文新魏" pitchFamily="2" charset="-122"/>
              </a:rPr>
              <a:t>的主要特点</a:t>
            </a:r>
            <a:r>
              <a:rPr lang="zh-CN" altLang="en-US" sz="3200" dirty="0">
                <a:latin typeface="+mn-lt"/>
                <a:ea typeface="华文新魏" pitchFamily="2" charset="-122"/>
              </a:rPr>
              <a:t>：</a:t>
            </a:r>
          </a:p>
        </p:txBody>
      </p:sp>
      <p:sp>
        <p:nvSpPr>
          <p:cNvPr id="3" name="内容占位符 2"/>
          <p:cNvSpPr>
            <a:spLocks noGrp="1"/>
          </p:cNvSpPr>
          <p:nvPr>
            <p:ph idx="1"/>
          </p:nvPr>
        </p:nvSpPr>
        <p:spPr>
          <a:xfrm>
            <a:off x="323528" y="980728"/>
            <a:ext cx="8496944" cy="4970462"/>
          </a:xfrm>
        </p:spPr>
        <p:txBody>
          <a:bodyPr/>
          <a:lstStyle/>
          <a:p>
            <a:pPr eaLnBrk="1" hangingPunct="1">
              <a:defRPr/>
            </a:pPr>
            <a:r>
              <a:rPr lang="zh-CN" altLang="zh-CN" sz="2400" b="1" dirty="0">
                <a:ea typeface="华文新魏" pitchFamily="2" charset="-122"/>
              </a:rPr>
              <a:t>大量的用户计算机与移动终端设备通过符合</a:t>
            </a:r>
            <a:r>
              <a:rPr lang="en-US" altLang="zh-CN" sz="2400" b="1" dirty="0">
                <a:ea typeface="华文新魏" pitchFamily="2" charset="-122"/>
              </a:rPr>
              <a:t>802.3</a:t>
            </a:r>
            <a:r>
              <a:rPr lang="zh-CN" altLang="zh-CN" sz="2400" b="1" dirty="0">
                <a:ea typeface="华文新魏" pitchFamily="2" charset="-122"/>
              </a:rPr>
              <a:t>标准的局域网、</a:t>
            </a:r>
            <a:r>
              <a:rPr lang="en-US" altLang="zh-CN" sz="2400" b="1" dirty="0">
                <a:ea typeface="华文新魏" pitchFamily="2" charset="-122"/>
              </a:rPr>
              <a:t>802.11</a:t>
            </a:r>
            <a:r>
              <a:rPr lang="zh-CN" altLang="zh-CN" sz="2400" b="1" dirty="0">
                <a:ea typeface="华文新魏" pitchFamily="2" charset="-122"/>
              </a:rPr>
              <a:t>标准的无线局域网、</a:t>
            </a:r>
            <a:r>
              <a:rPr lang="en-US" altLang="zh-CN" sz="2400" b="1" dirty="0">
                <a:ea typeface="华文新魏" pitchFamily="2" charset="-122"/>
              </a:rPr>
              <a:t>802.16</a:t>
            </a:r>
            <a:r>
              <a:rPr lang="zh-CN" altLang="zh-CN" sz="2400" b="1" dirty="0">
                <a:ea typeface="华文新魏" pitchFamily="2" charset="-122"/>
              </a:rPr>
              <a:t>标准的无线城域网、无线自组网、无线传感器网络，有线电话交换网、无线</a:t>
            </a:r>
            <a:r>
              <a:rPr lang="en-US" altLang="zh-CN" sz="2400" b="1" dirty="0">
                <a:ea typeface="华文新魏" pitchFamily="2" charset="-122"/>
              </a:rPr>
              <a:t>3G/4G</a:t>
            </a:r>
            <a:r>
              <a:rPr lang="zh-CN" altLang="zh-CN" sz="2400" b="1" dirty="0">
                <a:ea typeface="华文新魏" pitchFamily="2" charset="-122"/>
              </a:rPr>
              <a:t>移动通信网</a:t>
            </a:r>
            <a:r>
              <a:rPr lang="zh-CN" altLang="en-US" sz="2400" b="1" dirty="0">
                <a:ea typeface="华文新魏" pitchFamily="2" charset="-122"/>
              </a:rPr>
              <a:t>，</a:t>
            </a:r>
            <a:r>
              <a:rPr lang="zh-CN" altLang="zh-CN" sz="2400" b="1" dirty="0">
                <a:ea typeface="华文新魏" pitchFamily="2" charset="-122"/>
              </a:rPr>
              <a:t>以及有线电视网接入本地的</a:t>
            </a:r>
            <a:r>
              <a:rPr lang="en-US" altLang="zh-CN" sz="2400" b="1" dirty="0">
                <a:ea typeface="华文新魏" pitchFamily="2" charset="-122"/>
              </a:rPr>
              <a:t>ISP</a:t>
            </a:r>
            <a:r>
              <a:rPr lang="zh-CN" altLang="zh-CN" sz="2400" b="1" dirty="0">
                <a:ea typeface="华文新魏" pitchFamily="2" charset="-122"/>
              </a:rPr>
              <a:t>、企业网或校园网。</a:t>
            </a:r>
            <a:endParaRPr lang="en-US" altLang="zh-CN" sz="2400" b="1" dirty="0">
              <a:ea typeface="华文新魏" pitchFamily="2" charset="-122"/>
            </a:endParaRPr>
          </a:p>
          <a:p>
            <a:pPr eaLnBrk="1" hangingPunct="1">
              <a:defRPr/>
            </a:pPr>
            <a:endParaRPr lang="zh-CN" altLang="zh-CN" sz="800" b="1" dirty="0">
              <a:ea typeface="华文新魏" pitchFamily="2" charset="-122"/>
            </a:endParaRPr>
          </a:p>
          <a:p>
            <a:pPr eaLnBrk="1" hangingPunct="1">
              <a:defRPr/>
            </a:pPr>
            <a:r>
              <a:rPr lang="en-US" altLang="zh-CN" sz="2400" b="1" dirty="0">
                <a:ea typeface="华文新魏" pitchFamily="2" charset="-122"/>
              </a:rPr>
              <a:t>ISP</a:t>
            </a:r>
            <a:r>
              <a:rPr lang="zh-CN" altLang="en-US" sz="2400" b="1" dirty="0">
                <a:ea typeface="华文新魏" pitchFamily="2" charset="-122"/>
              </a:rPr>
              <a:t>将终端用户的计算机</a:t>
            </a:r>
            <a:r>
              <a:rPr lang="zh-CN" altLang="zh-CN" sz="2400" b="1" dirty="0">
                <a:ea typeface="华文新魏" pitchFamily="2" charset="-122"/>
              </a:rPr>
              <a:t>汇</a:t>
            </a:r>
            <a:r>
              <a:rPr lang="zh-CN" altLang="en-US" sz="2400" b="1" dirty="0">
                <a:ea typeface="华文新魏" pitchFamily="2" charset="-122"/>
              </a:rPr>
              <a:t>接</a:t>
            </a:r>
            <a:r>
              <a:rPr lang="zh-CN" altLang="zh-CN" sz="2400" b="1" dirty="0">
                <a:ea typeface="华文新魏" pitchFamily="2" charset="-122"/>
              </a:rPr>
              <a:t>到宽带城域网。宽带城域网通过城市宽带出口连接到国家或国际级主干网。</a:t>
            </a:r>
            <a:endParaRPr lang="en-US" altLang="zh-CN" sz="2400" b="1" dirty="0">
              <a:ea typeface="华文新魏" pitchFamily="2" charset="-122"/>
            </a:endParaRPr>
          </a:p>
          <a:p>
            <a:pPr eaLnBrk="1" hangingPunct="1">
              <a:defRPr/>
            </a:pPr>
            <a:endParaRPr lang="zh-CN" altLang="zh-CN" sz="800" b="1" dirty="0">
              <a:ea typeface="华文新魏" pitchFamily="2" charset="-122"/>
            </a:endParaRPr>
          </a:p>
          <a:p>
            <a:pPr eaLnBrk="1" hangingPunct="1">
              <a:defRPr/>
            </a:pPr>
            <a:r>
              <a:rPr lang="zh-CN" altLang="zh-CN" sz="2400" b="1" dirty="0">
                <a:ea typeface="华文新魏" pitchFamily="2" charset="-122"/>
              </a:rPr>
              <a:t>大型主干网是由大量分布在不同地理位置、通过光纤连接的高端路由器构成，提供高带宽的传输服务。</a:t>
            </a:r>
            <a:endParaRPr lang="en-US" altLang="zh-CN" sz="2400" b="1" dirty="0">
              <a:ea typeface="华文新魏" pitchFamily="2" charset="-122"/>
            </a:endParaRPr>
          </a:p>
          <a:p>
            <a:pPr eaLnBrk="1" hangingPunct="1">
              <a:defRPr/>
            </a:pPr>
            <a:endParaRPr lang="en-US" altLang="zh-CN" sz="800" b="1" dirty="0">
              <a:ea typeface="华文新魏" pitchFamily="2" charset="-122"/>
            </a:endParaRPr>
          </a:p>
          <a:p>
            <a:pPr eaLnBrk="1" hangingPunct="1">
              <a:defRPr/>
            </a:pPr>
            <a:r>
              <a:rPr lang="zh-CN" altLang="zh-CN" sz="2400" b="1" dirty="0">
                <a:ea typeface="华文新魏" pitchFamily="2" charset="-122"/>
              </a:rPr>
              <a:t>国际或国家级主干网组成</a:t>
            </a:r>
            <a:r>
              <a:rPr lang="en-US" altLang="zh-CN" sz="2400" b="1" dirty="0">
                <a:ea typeface="华文新魏" pitchFamily="2" charset="-122"/>
              </a:rPr>
              <a:t>Internet</a:t>
            </a:r>
            <a:r>
              <a:rPr lang="zh-CN" altLang="zh-CN" sz="2400" b="1" dirty="0">
                <a:ea typeface="华文新魏" pitchFamily="2" charset="-122"/>
              </a:rPr>
              <a:t>的主干网。国际、国家级主干网与地区主干网连接有很多服务器集群，为接入的用户提供各种</a:t>
            </a:r>
            <a:r>
              <a:rPr lang="en-US" altLang="zh-CN" sz="2400" b="1" dirty="0">
                <a:ea typeface="华文新魏" pitchFamily="2" charset="-122"/>
              </a:rPr>
              <a:t>Internet</a:t>
            </a:r>
            <a:r>
              <a:rPr lang="zh-CN" altLang="zh-CN" sz="2400" b="1" dirty="0">
                <a:ea typeface="华文新魏" pitchFamily="2" charset="-122"/>
              </a:rPr>
              <a:t>服务。</a:t>
            </a:r>
          </a:p>
          <a:p>
            <a:pPr eaLnBrk="1" hangingPunct="1">
              <a:defRPr/>
            </a:pPr>
            <a:endParaRPr lang="zh-CN" altLang="en-US" dirty="0"/>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80FA8B1-73A7-4C37-AC75-711D9D9D6465}" type="slidenum">
              <a:rPr lang="zh-CN" altLang="en-US">
                <a:solidFill>
                  <a:srgbClr val="000000"/>
                </a:solidFill>
              </a:rPr>
              <a:pPr>
                <a:defRPr/>
              </a:pPr>
              <a:t>29</a:t>
            </a:fld>
            <a:endParaRPr lang="en-US" altLang="zh-CN">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lgn="ctr" eaLnBrk="1" hangingPunct="1"/>
            <a:r>
              <a:rPr lang="zh-CN" altLang="en-US" sz="4000" dirty="0"/>
              <a:t>第</a:t>
            </a:r>
            <a:r>
              <a:rPr lang="zh-CN" altLang="en-US" sz="2800" dirty="0"/>
              <a:t> </a:t>
            </a:r>
            <a:r>
              <a:rPr lang="en-US" altLang="zh-CN" sz="4000" dirty="0"/>
              <a:t>1</a:t>
            </a:r>
            <a:r>
              <a:rPr lang="en-US" altLang="zh-CN" sz="2800" dirty="0"/>
              <a:t> </a:t>
            </a:r>
            <a:r>
              <a:rPr lang="zh-CN" altLang="en-US" sz="4000" dirty="0"/>
              <a:t>章   计算机网络概述</a:t>
            </a:r>
          </a:p>
        </p:txBody>
      </p:sp>
      <p:sp>
        <p:nvSpPr>
          <p:cNvPr id="27652" name="日期占位符 4"/>
          <p:cNvSpPr>
            <a:spLocks noGrp="1"/>
          </p:cNvSpPr>
          <p:nvPr>
            <p:ph type="dt" sz="quarter" idx="10"/>
          </p:nvPr>
        </p:nvSpPr>
        <p:spPr>
          <a:noFill/>
        </p:spPr>
        <p:txBody>
          <a:bodyPr/>
          <a:lstStyle/>
          <a:p>
            <a:fld id="{8AFEC8D5-CAAD-4042-B542-501C8D7A868C}" type="datetime1">
              <a:rPr lang="zh-CN" altLang="en-US" smtClean="0"/>
              <a:pPr/>
              <a:t>2018/1/10</a:t>
            </a:fld>
            <a:endParaRPr lang="en-US" altLang="zh-CN"/>
          </a:p>
        </p:txBody>
      </p:sp>
      <p:sp>
        <p:nvSpPr>
          <p:cNvPr id="27653" name="灯片编号占位符 5"/>
          <p:cNvSpPr>
            <a:spLocks noGrp="1"/>
          </p:cNvSpPr>
          <p:nvPr>
            <p:ph type="sldNum" sz="quarter" idx="11"/>
          </p:nvPr>
        </p:nvSpPr>
        <p:spPr>
          <a:noFill/>
        </p:spPr>
        <p:txBody>
          <a:bodyPr/>
          <a:lstStyle/>
          <a:p>
            <a:fld id="{03EC564B-4B4B-494D-B8BB-DA6C34A37E30}" type="slidenum">
              <a:rPr lang="en-US" altLang="zh-CN" smtClean="0"/>
              <a:pPr/>
              <a:t>3</a:t>
            </a:fld>
            <a:endParaRPr lang="en-US" altLang="zh-CN"/>
          </a:p>
        </p:txBody>
      </p:sp>
      <p:sp>
        <p:nvSpPr>
          <p:cNvPr id="8" name="Rectangle 1026"/>
          <p:cNvSpPr txBox="1">
            <a:spLocks noChangeArrowheads="1"/>
          </p:cNvSpPr>
          <p:nvPr/>
        </p:nvSpPr>
        <p:spPr bwMode="auto">
          <a:xfrm>
            <a:off x="755576" y="1916832"/>
            <a:ext cx="7989887" cy="68743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defTabSz="914400" latinLnBrk="0">
              <a:lnSpc>
                <a:spcPct val="100000"/>
              </a:lnSpc>
              <a:buClrTx/>
              <a:buSzTx/>
              <a:buFontTx/>
              <a:buNone/>
              <a:tabLst/>
              <a:defRPr/>
            </a:pPr>
            <a:r>
              <a:rPr lang="zh-CN" altLang="en-US" sz="2800" b="1" dirty="0">
                <a:solidFill>
                  <a:srgbClr val="333399"/>
                </a:solidFill>
                <a:latin typeface="隶书" pitchFamily="49" charset="-122"/>
                <a:ea typeface="隶书" pitchFamily="49" charset="-122"/>
                <a:cs typeface="+mj-cs"/>
              </a:rPr>
              <a:t>本章学习要求：</a:t>
            </a:r>
          </a:p>
        </p:txBody>
      </p:sp>
      <p:sp>
        <p:nvSpPr>
          <p:cNvPr id="9" name="Rectangle 1027"/>
          <p:cNvSpPr txBox="1">
            <a:spLocks noChangeArrowheads="1"/>
          </p:cNvSpPr>
          <p:nvPr/>
        </p:nvSpPr>
        <p:spPr bwMode="auto">
          <a:xfrm>
            <a:off x="971600" y="2708920"/>
            <a:ext cx="7881689" cy="3528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buFont typeface="Wingdings" pitchFamily="2" charset="2"/>
              <a:buChar char="Ø"/>
              <a:defRPr/>
            </a:pPr>
            <a:r>
              <a:rPr lang="zh-CN" altLang="zh-CN" sz="2400" b="1" dirty="0">
                <a:latin typeface="隶书" pitchFamily="49" charset="-122"/>
                <a:ea typeface="隶书" pitchFamily="49" charset="-122"/>
                <a:cs typeface="+mj-cs"/>
              </a:rPr>
              <a:t>了解：计算机网络的形成与发展过程。</a:t>
            </a:r>
          </a:p>
          <a:p>
            <a:pPr eaLnBrk="1" hangingPunct="1">
              <a:buFont typeface="Wingdings" pitchFamily="2" charset="2"/>
              <a:buChar char="Ø"/>
              <a:defRPr/>
            </a:pPr>
            <a:r>
              <a:rPr lang="zh-CN" altLang="zh-CN" sz="2400" b="1" dirty="0">
                <a:latin typeface="隶书" pitchFamily="49" charset="-122"/>
                <a:ea typeface="隶书" pitchFamily="49" charset="-122"/>
                <a:cs typeface="+mj-cs"/>
              </a:rPr>
              <a:t>掌握：计算机网络的定义与分类。</a:t>
            </a:r>
          </a:p>
          <a:p>
            <a:pPr eaLnBrk="1" hangingPunct="1">
              <a:buFont typeface="Wingdings" pitchFamily="2" charset="2"/>
              <a:buChar char="Ø"/>
              <a:defRPr/>
            </a:pPr>
            <a:r>
              <a:rPr lang="zh-CN" altLang="zh-CN" sz="2400" b="1" dirty="0">
                <a:latin typeface="隶书" pitchFamily="49" charset="-122"/>
                <a:ea typeface="隶书" pitchFamily="49" charset="-122"/>
                <a:cs typeface="+mj-cs"/>
              </a:rPr>
              <a:t>掌握：</a:t>
            </a:r>
            <a:r>
              <a:rPr lang="zh-CN" altLang="zh-CN" sz="2400" b="1" dirty="0">
                <a:solidFill>
                  <a:srgbClr val="FF0000"/>
                </a:solidFill>
                <a:latin typeface="隶书" pitchFamily="49" charset="-122"/>
                <a:ea typeface="隶书" pitchFamily="49" charset="-122"/>
                <a:cs typeface="+mj-cs"/>
              </a:rPr>
              <a:t>计算机网络的组成与结构的基本概念。</a:t>
            </a:r>
          </a:p>
          <a:p>
            <a:pPr eaLnBrk="1" hangingPunct="1">
              <a:buFont typeface="Wingdings" pitchFamily="2" charset="2"/>
              <a:buChar char="Ø"/>
              <a:defRPr/>
            </a:pPr>
            <a:r>
              <a:rPr lang="zh-CN" altLang="zh-CN" sz="2400" b="1" dirty="0">
                <a:latin typeface="隶书" pitchFamily="49" charset="-122"/>
                <a:ea typeface="隶书" pitchFamily="49" charset="-122"/>
                <a:cs typeface="+mj-cs"/>
              </a:rPr>
              <a:t>掌握：</a:t>
            </a:r>
            <a:r>
              <a:rPr lang="zh-CN" altLang="zh-CN" sz="2400" b="1" dirty="0">
                <a:solidFill>
                  <a:srgbClr val="FF0000"/>
                </a:solidFill>
                <a:latin typeface="隶书" pitchFamily="49" charset="-122"/>
                <a:ea typeface="隶书" pitchFamily="49" charset="-122"/>
                <a:cs typeface="+mj-cs"/>
              </a:rPr>
              <a:t>计算机网络拓扑构型的定义、分类与</a:t>
            </a:r>
            <a:r>
              <a:rPr lang="zh-CN" altLang="en-US" sz="2400" b="1" dirty="0">
                <a:solidFill>
                  <a:srgbClr val="FF0000"/>
                </a:solidFill>
                <a:latin typeface="隶书" pitchFamily="49" charset="-122"/>
                <a:ea typeface="隶书" pitchFamily="49" charset="-122"/>
                <a:cs typeface="+mj-cs"/>
              </a:rPr>
              <a:t>特点。</a:t>
            </a:r>
            <a:endParaRPr lang="zh-CN" altLang="zh-CN" sz="2400" b="1" dirty="0">
              <a:solidFill>
                <a:srgbClr val="FF0000"/>
              </a:solidFill>
              <a:latin typeface="隶书" pitchFamily="49" charset="-122"/>
              <a:ea typeface="隶书" pitchFamily="49" charset="-122"/>
              <a:cs typeface="+mj-cs"/>
            </a:endParaRPr>
          </a:p>
          <a:p>
            <a:pPr eaLnBrk="1" hangingPunct="1">
              <a:buFont typeface="Wingdings" pitchFamily="2" charset="2"/>
              <a:buChar char="Ø"/>
              <a:defRPr/>
            </a:pPr>
            <a:r>
              <a:rPr lang="zh-CN" altLang="zh-CN" sz="2400" b="1" dirty="0">
                <a:latin typeface="隶书" pitchFamily="49" charset="-122"/>
                <a:ea typeface="隶书" pitchFamily="49" charset="-122"/>
                <a:cs typeface="+mj-cs"/>
              </a:rPr>
              <a:t>掌握：</a:t>
            </a:r>
            <a:r>
              <a:rPr lang="zh-CN" altLang="zh-CN" sz="2400" b="1" dirty="0">
                <a:solidFill>
                  <a:srgbClr val="FF0000"/>
                </a:solidFill>
                <a:latin typeface="隶书" pitchFamily="49" charset="-122"/>
                <a:ea typeface="隶书" pitchFamily="49" charset="-122"/>
                <a:cs typeface="+mj-cs"/>
              </a:rPr>
              <a:t>分组交换的基本概念。</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609600"/>
            <a:ext cx="8134350" cy="1595438"/>
          </a:xfrm>
        </p:spPr>
        <p:txBody>
          <a:bodyPr/>
          <a:lstStyle/>
          <a:p>
            <a:pPr algn="l">
              <a:defRPr/>
            </a:pPr>
            <a:r>
              <a:rPr lang="en-US" altLang="zh-CN" sz="2800" u="sng" dirty="0">
                <a:latin typeface="+mn-lt"/>
                <a:ea typeface="华文新魏" pitchFamily="2" charset="-122"/>
              </a:rPr>
              <a:t>Internet</a:t>
            </a:r>
            <a:r>
              <a:rPr lang="zh-CN" altLang="zh-CN" sz="2800" u="sng" dirty="0">
                <a:latin typeface="+mn-lt"/>
                <a:ea typeface="华文新魏" pitchFamily="2" charset="-122"/>
              </a:rPr>
              <a:t>核心交换部分与边缘部分的抽象方法</a:t>
            </a:r>
            <a:endParaRPr lang="zh-CN" altLang="en-US" sz="2800" u="sng" dirty="0">
              <a:latin typeface="+mn-lt"/>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BFDDD33-0F40-4BA9-899F-B8CC9D30EC9C}" type="slidenum">
              <a:rPr lang="zh-CN" altLang="en-US" smtClean="0">
                <a:solidFill>
                  <a:srgbClr val="000000"/>
                </a:solidFill>
              </a:rPr>
              <a:pPr>
                <a:defRPr/>
              </a:pPr>
              <a:t>30</a:t>
            </a:fld>
            <a:endParaRPr lang="en-US" altLang="zh-CN">
              <a:solidFill>
                <a:srgbClr val="000000"/>
              </a:solidFill>
            </a:endParaRPr>
          </a:p>
        </p:txBody>
      </p:sp>
      <p:pic>
        <p:nvPicPr>
          <p:cNvPr id="71682" name="Picture 2"/>
          <p:cNvPicPr>
            <a:picLocks noChangeAspect="1" noChangeArrowheads="1"/>
          </p:cNvPicPr>
          <p:nvPr/>
        </p:nvPicPr>
        <p:blipFill>
          <a:blip r:embed="rId2" cstate="print"/>
          <a:srcRect/>
          <a:stretch>
            <a:fillRect/>
          </a:stretch>
        </p:blipFill>
        <p:spPr bwMode="auto">
          <a:xfrm>
            <a:off x="323850" y="1989138"/>
            <a:ext cx="8424863" cy="33385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pPr algn="l"/>
            <a:r>
              <a:rPr lang="en-US" altLang="zh-CN" sz="3200" u="sng"/>
              <a:t>1.5  </a:t>
            </a:r>
            <a:r>
              <a:rPr lang="zh-CN" altLang="zh-CN" sz="3200" u="sng">
                <a:latin typeface="华文新魏" pitchFamily="2" charset="-122"/>
                <a:ea typeface="华文新魏" pitchFamily="2" charset="-122"/>
              </a:rPr>
              <a:t>计算机网络拓扑结构</a:t>
            </a:r>
            <a:endParaRPr lang="zh-CN" altLang="en-US" sz="3200" u="sng">
              <a:latin typeface="华文新魏" pitchFamily="2" charset="-122"/>
              <a:ea typeface="华文新魏" pitchFamily="2" charset="-122"/>
            </a:endParaRPr>
          </a:p>
        </p:txBody>
      </p:sp>
      <p:sp>
        <p:nvSpPr>
          <p:cNvPr id="3" name="内容占位符 2"/>
          <p:cNvSpPr>
            <a:spLocks noGrp="1"/>
          </p:cNvSpPr>
          <p:nvPr>
            <p:ph idx="1"/>
          </p:nvPr>
        </p:nvSpPr>
        <p:spPr>
          <a:xfrm>
            <a:off x="685800" y="1557338"/>
            <a:ext cx="7773988" cy="4538662"/>
          </a:xfrm>
        </p:spPr>
        <p:txBody>
          <a:bodyPr/>
          <a:lstStyle/>
          <a:p>
            <a:pPr>
              <a:buFontTx/>
              <a:buNone/>
              <a:defRPr/>
            </a:pPr>
            <a:r>
              <a:rPr lang="en-US" altLang="zh-CN" sz="2800" b="1" u="sng" dirty="0"/>
              <a:t>1.5.1  </a:t>
            </a:r>
            <a:r>
              <a:rPr lang="zh-CN" altLang="zh-CN" sz="2800" b="1" u="sng" dirty="0">
                <a:latin typeface="华文新魏" pitchFamily="2" charset="-122"/>
                <a:ea typeface="华文新魏" pitchFamily="2" charset="-122"/>
              </a:rPr>
              <a:t>计算机网络拓扑的定义</a:t>
            </a:r>
            <a:endParaRPr lang="en-US" altLang="zh-CN" sz="2800" b="1" u="sng" dirty="0">
              <a:latin typeface="华文新魏" pitchFamily="2" charset="-122"/>
              <a:ea typeface="华文新魏" pitchFamily="2" charset="-122"/>
            </a:endParaRPr>
          </a:p>
          <a:p>
            <a:pPr>
              <a:buFontTx/>
              <a:buNone/>
              <a:defRPr/>
            </a:pPr>
            <a:endParaRPr lang="zh-CN" altLang="zh-CN" sz="800" b="1" u="sng" dirty="0">
              <a:latin typeface="华文新魏" pitchFamily="2" charset="-122"/>
              <a:ea typeface="华文新魏" pitchFamily="2" charset="-122"/>
            </a:endParaRPr>
          </a:p>
          <a:p>
            <a:pPr>
              <a:buFontTx/>
              <a:buNone/>
              <a:defRPr/>
            </a:pPr>
            <a:r>
              <a:rPr lang="zh-CN" altLang="zh-CN" sz="2400" b="1" u="sng" dirty="0">
                <a:latin typeface="华文新魏" pitchFamily="2" charset="-122"/>
                <a:ea typeface="华文新魏" pitchFamily="2" charset="-122"/>
              </a:rPr>
              <a:t>理解网络拓扑知识需要注意</a:t>
            </a:r>
            <a:r>
              <a:rPr lang="zh-CN" altLang="en-US" sz="2400" b="1" u="sng" dirty="0">
                <a:latin typeface="华文新魏" pitchFamily="2" charset="-122"/>
                <a:ea typeface="华文新魏" pitchFamily="2" charset="-122"/>
              </a:rPr>
              <a:t>的</a:t>
            </a:r>
            <a:r>
              <a:rPr lang="zh-CN" altLang="zh-CN" sz="2400" b="1" u="sng" dirty="0">
                <a:latin typeface="华文新魏" pitchFamily="2" charset="-122"/>
                <a:ea typeface="华文新魏" pitchFamily="2" charset="-122"/>
              </a:rPr>
              <a:t>问题</a:t>
            </a:r>
            <a:r>
              <a:rPr lang="zh-CN" altLang="zh-CN" sz="2400" b="1" dirty="0">
                <a:latin typeface="华文新魏" pitchFamily="2" charset="-122"/>
                <a:ea typeface="华文新魏" pitchFamily="2" charset="-122"/>
              </a:rPr>
              <a:t>：</a:t>
            </a:r>
            <a:endParaRPr lang="en-US" altLang="zh-CN" sz="2400" b="1" dirty="0">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拓扑学是将实体抽象成与其大小、形状无关的</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点</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，将连接实体的线路抽象成</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线</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，进而研究</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点</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线</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面</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之间的关系。</a:t>
            </a:r>
            <a:endParaRPr lang="en-US" altLang="zh-CN" sz="2400" b="1" dirty="0">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计算机网络拓扑是通过网中节点与通信线路之间的几何关系表示网络结构，反映出网络中各实体之间的结构关系。</a:t>
            </a:r>
            <a:endParaRPr lang="en-US" altLang="zh-CN" sz="2400" b="1" dirty="0">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计算机网络拓扑是指通信子网的拓扑结构。</a:t>
            </a:r>
            <a:endParaRPr lang="zh-CN" altLang="en-US" sz="2400"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2312FCAF-9314-4FFB-8C09-04135E081BD6}" type="slidenum">
              <a:rPr lang="zh-CN" altLang="en-US" smtClean="0">
                <a:solidFill>
                  <a:srgbClr val="000000"/>
                </a:solidFill>
              </a:rPr>
              <a:pPr>
                <a:defRPr/>
              </a:pPr>
              <a:t>31</a:t>
            </a:fld>
            <a:endParaRPr lang="en-US" altLang="zh-CN">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标题 1"/>
          <p:cNvSpPr>
            <a:spLocks noGrp="1"/>
          </p:cNvSpPr>
          <p:nvPr>
            <p:ph type="title"/>
          </p:nvPr>
        </p:nvSpPr>
        <p:spPr/>
        <p:txBody>
          <a:bodyPr/>
          <a:lstStyle/>
          <a:p>
            <a:pPr algn="l"/>
            <a:r>
              <a:rPr lang="en-US" altLang="zh-CN" sz="3200" u="sng"/>
              <a:t>1.5.2  </a:t>
            </a:r>
            <a:r>
              <a:rPr lang="zh-CN" altLang="zh-CN" sz="3200" u="sng">
                <a:latin typeface="华文新魏" pitchFamily="2" charset="-122"/>
                <a:ea typeface="华文新魏" pitchFamily="2" charset="-122"/>
              </a:rPr>
              <a:t>计算机网络拓扑的分类与特点</a:t>
            </a:r>
            <a:endParaRPr lang="zh-CN" altLang="en-US" sz="3200" u="sng">
              <a:latin typeface="华文新魏" pitchFamily="2" charset="-122"/>
              <a:ea typeface="华文新魏" pitchFamily="2" charset="-122"/>
            </a:endParaRPr>
          </a:p>
        </p:txBody>
      </p:sp>
      <p:sp>
        <p:nvSpPr>
          <p:cNvPr id="3" name="内容占位符 2"/>
          <p:cNvSpPr>
            <a:spLocks noGrp="1"/>
          </p:cNvSpPr>
          <p:nvPr>
            <p:ph idx="1"/>
          </p:nvPr>
        </p:nvSpPr>
        <p:spPr>
          <a:xfrm>
            <a:off x="685800" y="1628775"/>
            <a:ext cx="7772400" cy="4467225"/>
          </a:xfrm>
        </p:spPr>
        <p:txBody>
          <a:bodyPr/>
          <a:lstStyle/>
          <a:p>
            <a:pPr>
              <a:buFontTx/>
              <a:buNone/>
              <a:defRPr/>
            </a:pPr>
            <a:r>
              <a:rPr lang="zh-CN" altLang="zh-CN" sz="2800" b="1" u="sng" dirty="0">
                <a:latin typeface="华文新魏" pitchFamily="2" charset="-122"/>
                <a:ea typeface="华文新魏" pitchFamily="2" charset="-122"/>
              </a:rPr>
              <a:t>基本的网络拓扑构型的结构</a:t>
            </a:r>
            <a:endParaRPr lang="zh-CN" altLang="en-US" sz="2800" b="1" u="sng"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2D9C32EB-DE3D-45D0-B199-B0499181B2D6}" type="slidenum">
              <a:rPr lang="zh-CN" altLang="en-US" smtClean="0">
                <a:solidFill>
                  <a:srgbClr val="000000"/>
                </a:solidFill>
              </a:rPr>
              <a:pPr>
                <a:defRPr/>
              </a:pPr>
              <a:t>32</a:t>
            </a:fld>
            <a:endParaRPr lang="en-US" altLang="zh-CN">
              <a:solidFill>
                <a:srgbClr val="000000"/>
              </a:solidFill>
            </a:endParaRPr>
          </a:p>
        </p:txBody>
      </p:sp>
      <p:sp>
        <p:nvSpPr>
          <p:cNvPr id="615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6146" name="Object 1" descr="蓝色面巾纸"/>
          <p:cNvGraphicFramePr>
            <a:graphicFrameLocks noChangeAspect="1"/>
          </p:cNvGraphicFramePr>
          <p:nvPr/>
        </p:nvGraphicFramePr>
        <p:xfrm>
          <a:off x="539750" y="2276475"/>
          <a:ext cx="8040688" cy="3673475"/>
        </p:xfrm>
        <a:graphic>
          <a:graphicData uri="http://schemas.openxmlformats.org/presentationml/2006/ole">
            <mc:AlternateContent xmlns:mc="http://schemas.openxmlformats.org/markup-compatibility/2006">
              <mc:Choice xmlns:v="urn:schemas-microsoft-com:vml" Requires="v">
                <p:oleObj spid="_x0000_s35847" name="Visio" r:id="rId3" imgW="4726686" imgH="2155698" progId="Visio.Drawing.11">
                  <p:embed/>
                </p:oleObj>
              </mc:Choice>
              <mc:Fallback>
                <p:oleObj name="Visio" r:id="rId3" imgW="4726686" imgH="2155698"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276475"/>
                        <a:ext cx="8040688" cy="3673475"/>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pPr algn="l"/>
            <a:r>
              <a:rPr lang="en-US" altLang="zh-CN" sz="3200" u="sng"/>
              <a:t>1.6  </a:t>
            </a:r>
            <a:r>
              <a:rPr lang="zh-CN" altLang="zh-CN" sz="3200" u="sng">
                <a:latin typeface="华文新魏" pitchFamily="2" charset="-122"/>
                <a:ea typeface="华文新魏" pitchFamily="2" charset="-122"/>
              </a:rPr>
              <a:t>分组交换技术的基本概念</a:t>
            </a:r>
            <a:endParaRPr lang="zh-CN" altLang="en-US" sz="3200" u="sng">
              <a:latin typeface="华文新魏" pitchFamily="2" charset="-122"/>
              <a:ea typeface="华文新魏" pitchFamily="2" charset="-122"/>
            </a:endParaRPr>
          </a:p>
        </p:txBody>
      </p:sp>
      <p:sp>
        <p:nvSpPr>
          <p:cNvPr id="3" name="内容占位符 2"/>
          <p:cNvSpPr>
            <a:spLocks noGrp="1"/>
          </p:cNvSpPr>
          <p:nvPr>
            <p:ph idx="1"/>
          </p:nvPr>
        </p:nvSpPr>
        <p:spPr>
          <a:xfrm>
            <a:off x="685800" y="1628775"/>
            <a:ext cx="7772400" cy="4467225"/>
          </a:xfrm>
        </p:spPr>
        <p:txBody>
          <a:bodyPr/>
          <a:lstStyle/>
          <a:p>
            <a:pPr>
              <a:buFontTx/>
              <a:buNone/>
              <a:defRPr/>
            </a:pPr>
            <a:r>
              <a:rPr lang="en-US" altLang="zh-CN" sz="2800" b="1" u="sng" dirty="0"/>
              <a:t>1.6.1  </a:t>
            </a:r>
            <a:r>
              <a:rPr lang="zh-CN" altLang="zh-CN" sz="2800" b="1" u="sng" dirty="0">
                <a:latin typeface="华文新魏" pitchFamily="2" charset="-122"/>
                <a:ea typeface="华文新魏" pitchFamily="2" charset="-122"/>
              </a:rPr>
              <a:t>数据交换方式的分类</a:t>
            </a:r>
            <a:endParaRPr lang="zh-CN" altLang="en-US" sz="2800" b="1" u="sng"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210EFA75-12DF-4D04-A3AF-BDFA17CFEA22}" type="slidenum">
              <a:rPr lang="zh-CN" altLang="en-US" smtClean="0">
                <a:solidFill>
                  <a:srgbClr val="000000"/>
                </a:solidFill>
              </a:rPr>
              <a:pPr>
                <a:defRPr/>
              </a:pPr>
              <a:t>33</a:t>
            </a:fld>
            <a:endParaRPr lang="en-US" altLang="zh-CN">
              <a:solidFill>
                <a:srgbClr val="000000"/>
              </a:solidFill>
            </a:endParaRPr>
          </a:p>
        </p:txBody>
      </p:sp>
      <p:pic>
        <p:nvPicPr>
          <p:cNvPr id="87042" name="Picture 2"/>
          <p:cNvPicPr>
            <a:picLocks noChangeAspect="1" noChangeArrowheads="1"/>
          </p:cNvPicPr>
          <p:nvPr/>
        </p:nvPicPr>
        <p:blipFill>
          <a:blip r:embed="rId2" cstate="print"/>
          <a:srcRect/>
          <a:stretch>
            <a:fillRect/>
          </a:stretch>
        </p:blipFill>
        <p:spPr bwMode="auto">
          <a:xfrm>
            <a:off x="423863" y="2636838"/>
            <a:ext cx="8320087" cy="23050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1"/>
          <p:cNvSpPr>
            <a:spLocks noGrp="1"/>
          </p:cNvSpPr>
          <p:nvPr>
            <p:ph type="title"/>
          </p:nvPr>
        </p:nvSpPr>
        <p:spPr>
          <a:xfrm>
            <a:off x="251520" y="188640"/>
            <a:ext cx="7772400" cy="1143000"/>
          </a:xfrm>
        </p:spPr>
        <p:txBody>
          <a:bodyPr/>
          <a:lstStyle/>
          <a:p>
            <a:pPr algn="l"/>
            <a:r>
              <a:rPr lang="en-US" altLang="zh-CN" sz="3200" u="sng" dirty="0"/>
              <a:t>1.6.2  </a:t>
            </a:r>
            <a:r>
              <a:rPr lang="zh-CN" altLang="zh-CN" sz="3200" u="sng" dirty="0">
                <a:latin typeface="华文新魏" pitchFamily="2" charset="-122"/>
                <a:ea typeface="华文新魏" pitchFamily="2" charset="-122"/>
              </a:rPr>
              <a:t>线路交换的特点</a:t>
            </a:r>
            <a:endParaRPr lang="zh-CN" altLang="en-US" sz="3200" u="sng"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B1C52283-8D4A-424C-A240-BFD0930E8A0C}" type="slidenum">
              <a:rPr lang="zh-CN" altLang="en-US" smtClean="0">
                <a:solidFill>
                  <a:srgbClr val="000000"/>
                </a:solidFill>
              </a:rPr>
              <a:pPr>
                <a:defRPr/>
              </a:pPr>
              <a:t>34</a:t>
            </a:fld>
            <a:endParaRPr lang="en-US" altLang="zh-CN" dirty="0">
              <a:solidFill>
                <a:srgbClr val="000000"/>
              </a:solidFill>
            </a:endParaRPr>
          </a:p>
        </p:txBody>
      </p:sp>
      <p:sp>
        <p:nvSpPr>
          <p:cNvPr id="717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7170" name="Object 1" descr="蓝色面巾纸"/>
          <p:cNvGraphicFramePr>
            <a:graphicFrameLocks noChangeAspect="1"/>
          </p:cNvGraphicFramePr>
          <p:nvPr/>
        </p:nvGraphicFramePr>
        <p:xfrm>
          <a:off x="899592" y="1052736"/>
          <a:ext cx="5400600" cy="5328802"/>
        </p:xfrm>
        <a:graphic>
          <a:graphicData uri="http://schemas.openxmlformats.org/presentationml/2006/ole">
            <mc:AlternateContent xmlns:mc="http://schemas.openxmlformats.org/markup-compatibility/2006">
              <mc:Choice xmlns:v="urn:schemas-microsoft-com:vml" Requires="v">
                <p:oleObj spid="_x0000_s36871" name="Visio" r:id="rId3" imgW="4513921" imgH="4452570" progId="Visio.Drawing.11">
                  <p:embed/>
                </p:oleObj>
              </mc:Choice>
              <mc:Fallback>
                <p:oleObj name="Visio" r:id="rId3" imgW="4513921" imgH="445257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052736"/>
                        <a:ext cx="5400600" cy="5328802"/>
                      </a:xfrm>
                      <a:prstGeom prst="rect">
                        <a:avLst/>
                      </a:prstGeom>
                      <a:blipFill dpi="0" rotWithShape="0">
                        <a:blip r:embed="rId5"/>
                        <a:srcRect/>
                        <a:tile tx="0" ty="0" sx="100000" sy="100000" flip="none" algn="tl"/>
                      </a:blipFill>
                    </p:spPr>
                  </p:pic>
                </p:oleObj>
              </mc:Fallback>
            </mc:AlternateContent>
          </a:graphicData>
        </a:graphic>
      </p:graphicFrame>
      <p:sp>
        <p:nvSpPr>
          <p:cNvPr id="7" name="TextBox 6"/>
          <p:cNvSpPr txBox="1"/>
          <p:nvPr/>
        </p:nvSpPr>
        <p:spPr>
          <a:xfrm>
            <a:off x="6372200" y="2780928"/>
            <a:ext cx="2627784" cy="1754326"/>
          </a:xfrm>
          <a:prstGeom prst="rect">
            <a:avLst/>
          </a:prstGeom>
          <a:noFill/>
        </p:spPr>
        <p:txBody>
          <a:bodyPr wrap="square" rtlCol="0">
            <a:spAutoFit/>
          </a:bodyPr>
          <a:lstStyle/>
          <a:p>
            <a:r>
              <a:rPr lang="zh-CN" altLang="en-US" sz="2400" b="1" dirty="0">
                <a:latin typeface="华文新魏" pitchFamily="2" charset="-122"/>
                <a:ea typeface="华文新魏" pitchFamily="2" charset="-122"/>
              </a:rPr>
              <a:t>缺点：</a:t>
            </a:r>
            <a:endParaRPr lang="en-US" altLang="zh-CN" sz="2400" b="1" dirty="0">
              <a:latin typeface="华文新魏" pitchFamily="2" charset="-122"/>
              <a:ea typeface="华文新魏" pitchFamily="2" charset="-122"/>
            </a:endParaRPr>
          </a:p>
          <a:p>
            <a:pPr>
              <a:buFont typeface="Times New Roman" pitchFamily="18" charset="0"/>
              <a:buChar char="‒"/>
            </a:pPr>
            <a:r>
              <a:rPr lang="en-US" altLang="zh-CN" sz="2400" b="1" dirty="0">
                <a:latin typeface="华文新魏" pitchFamily="2" charset="-122"/>
                <a:ea typeface="华文新魏" pitchFamily="2" charset="-122"/>
              </a:rPr>
              <a:t> </a:t>
            </a:r>
            <a:r>
              <a:rPr lang="zh-CN" altLang="en-US" sz="2000" b="1" dirty="0">
                <a:latin typeface="华文新魏" pitchFamily="2" charset="-122"/>
                <a:ea typeface="华文新魏" pitchFamily="2" charset="-122"/>
              </a:rPr>
              <a:t>不适用于计算机突 发通信</a:t>
            </a:r>
            <a:endParaRPr lang="en-US" altLang="zh-CN" sz="2000" b="1" dirty="0">
              <a:latin typeface="华文新魏" pitchFamily="2" charset="-122"/>
              <a:ea typeface="华文新魏" pitchFamily="2" charset="-122"/>
            </a:endParaRPr>
          </a:p>
          <a:p>
            <a:pPr>
              <a:buFont typeface="Times New Roman" pitchFamily="18" charset="0"/>
              <a:buChar char="‒"/>
            </a:pPr>
            <a:r>
              <a:rPr lang="zh-CN" altLang="en-US" sz="2000" b="1" dirty="0">
                <a:latin typeface="华文新魏" pitchFamily="2" charset="-122"/>
                <a:ea typeface="华文新魏" pitchFamily="2" charset="-122"/>
              </a:rPr>
              <a:t>不具备数据存储能力</a:t>
            </a:r>
            <a:endParaRPr lang="en-US" altLang="zh-CN" sz="2000" b="1" dirty="0">
              <a:latin typeface="华文新魏" pitchFamily="2" charset="-122"/>
              <a:ea typeface="华文新魏" pitchFamily="2" charset="-122"/>
            </a:endParaRPr>
          </a:p>
          <a:p>
            <a:pPr>
              <a:buFont typeface="Times New Roman" pitchFamily="18" charset="0"/>
              <a:buChar char="‒"/>
            </a:pPr>
            <a:r>
              <a:rPr lang="zh-CN" altLang="en-US" sz="2000" b="1" dirty="0">
                <a:latin typeface="华文新魏" pitchFamily="2" charset="-122"/>
                <a:ea typeface="华文新魏" pitchFamily="2" charset="-122"/>
              </a:rPr>
              <a:t>不具备差错控制能力</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620688"/>
            <a:ext cx="8352928" cy="4968552"/>
          </a:xfrm>
        </p:spPr>
        <p:txBody>
          <a:bodyPr/>
          <a:lstStyle/>
          <a:p>
            <a:pPr>
              <a:buFontTx/>
              <a:buNone/>
              <a:defRPr/>
            </a:pPr>
            <a:r>
              <a:rPr lang="zh-CN" altLang="zh-CN" sz="3600" b="1" u="sng" dirty="0">
                <a:solidFill>
                  <a:schemeClr val="accent6"/>
                </a:solidFill>
                <a:latin typeface="华文新魏" pitchFamily="2" charset="-122"/>
                <a:ea typeface="华文新魏" pitchFamily="2" charset="-122"/>
              </a:rPr>
              <a:t>存储转发交换</a:t>
            </a:r>
            <a:endParaRPr lang="en-US" altLang="zh-CN" sz="3600" b="1" dirty="0">
              <a:solidFill>
                <a:schemeClr val="accent6"/>
              </a:solidFill>
              <a:latin typeface="华文新魏" pitchFamily="2" charset="-122"/>
              <a:ea typeface="华文新魏" pitchFamily="2" charset="-122"/>
            </a:endParaRPr>
          </a:p>
          <a:p>
            <a:pPr>
              <a:buFontTx/>
              <a:buNone/>
              <a:defRPr/>
            </a:pPr>
            <a:r>
              <a:rPr lang="zh-CN" altLang="zh-CN" sz="2800" dirty="0">
                <a:latin typeface="华文新魏" pitchFamily="2" charset="-122"/>
                <a:ea typeface="华文新魏" pitchFamily="2" charset="-122"/>
              </a:rPr>
              <a:t>特点</a:t>
            </a:r>
            <a:r>
              <a:rPr lang="zh-CN" altLang="en-US" sz="2800" dirty="0">
                <a:latin typeface="华文新魏" pitchFamily="2" charset="-122"/>
                <a:ea typeface="华文新魏" pitchFamily="2" charset="-122"/>
              </a:rPr>
              <a:t>：</a:t>
            </a:r>
            <a:endParaRPr lang="en-US" altLang="zh-CN" sz="2800" b="1" dirty="0">
              <a:latin typeface="华文新魏" pitchFamily="2" charset="-122"/>
              <a:ea typeface="华文新魏" pitchFamily="2" charset="-122"/>
            </a:endParaRPr>
          </a:p>
          <a:p>
            <a:pPr lvl="1">
              <a:defRPr/>
            </a:pPr>
            <a:r>
              <a:rPr lang="zh-CN" altLang="zh-CN" sz="2400" b="1" dirty="0">
                <a:latin typeface="华文新魏" pitchFamily="2" charset="-122"/>
                <a:ea typeface="华文新魏" pitchFamily="2" charset="-122"/>
              </a:rPr>
              <a:t>发送的数据与目的地址、源地址、控制信息一起，按照一定的格式组成一个数据单元（报文或报文分组）再发送出去。</a:t>
            </a:r>
            <a:endParaRPr lang="en-US" altLang="zh-CN" sz="2400" b="1" dirty="0">
              <a:latin typeface="华文新魏" pitchFamily="2" charset="-122"/>
              <a:ea typeface="华文新魏" pitchFamily="2" charset="-122"/>
            </a:endParaRPr>
          </a:p>
          <a:p>
            <a:pPr lvl="1">
              <a:defRPr/>
            </a:pPr>
            <a:r>
              <a:rPr lang="zh-CN" altLang="zh-CN" sz="2400" b="1" dirty="0">
                <a:latin typeface="华文新魏" pitchFamily="2" charset="-122"/>
                <a:ea typeface="华文新魏" pitchFamily="2" charset="-122"/>
              </a:rPr>
              <a:t>路由器可以动态选择传输路径，可以平滑通信量，线路的利用率高。</a:t>
            </a:r>
            <a:endParaRPr lang="en-US" altLang="zh-CN" sz="2400" b="1" dirty="0">
              <a:latin typeface="华文新魏" pitchFamily="2" charset="-122"/>
              <a:ea typeface="华文新魏" pitchFamily="2" charset="-122"/>
            </a:endParaRPr>
          </a:p>
          <a:p>
            <a:pPr lvl="1">
              <a:defRPr/>
            </a:pPr>
            <a:r>
              <a:rPr lang="zh-CN" altLang="zh-CN" sz="2400" b="1" dirty="0">
                <a:latin typeface="华文新魏" pitchFamily="2" charset="-122"/>
                <a:ea typeface="华文新魏" pitchFamily="2" charset="-122"/>
              </a:rPr>
              <a:t>数据单元在通过路由器时需要进行差错处理，可以提高数据传输可靠性。</a:t>
            </a:r>
            <a:endParaRPr lang="en-US" altLang="zh-CN" sz="2400" b="1" dirty="0">
              <a:latin typeface="华文新魏" pitchFamily="2" charset="-122"/>
              <a:ea typeface="华文新魏" pitchFamily="2" charset="-122"/>
            </a:endParaRPr>
          </a:p>
          <a:p>
            <a:pPr lvl="1">
              <a:defRPr/>
            </a:pPr>
            <a:r>
              <a:rPr lang="zh-CN" altLang="zh-CN" sz="2400" b="1" dirty="0">
                <a:latin typeface="华文新魏" pitchFamily="2" charset="-122"/>
                <a:ea typeface="华文新魏" pitchFamily="2" charset="-122"/>
              </a:rPr>
              <a:t>路由器可以对不同通信速率的线路进行速率转换。</a:t>
            </a:r>
            <a:endParaRPr lang="zh-CN" altLang="en-US" sz="2400"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0B9D1F0-781D-4E54-87D5-68397F91B15C}" type="slidenum">
              <a:rPr lang="zh-CN" altLang="en-US" smtClean="0">
                <a:solidFill>
                  <a:srgbClr val="000000"/>
                </a:solidFill>
              </a:rPr>
              <a:pPr>
                <a:defRPr/>
              </a:pPr>
              <a:t>35</a:t>
            </a:fld>
            <a:endParaRPr lang="en-US" altLang="zh-CN">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24744"/>
            <a:ext cx="8207375" cy="4538662"/>
          </a:xfrm>
        </p:spPr>
        <p:txBody>
          <a:bodyPr/>
          <a:lstStyle/>
          <a:p>
            <a:pPr>
              <a:buFontTx/>
              <a:buNone/>
              <a:defRPr/>
            </a:pPr>
            <a:r>
              <a:rPr lang="zh-CN" altLang="zh-CN" sz="3200" b="1" u="sng" dirty="0">
                <a:solidFill>
                  <a:schemeClr val="accent6"/>
                </a:solidFill>
                <a:latin typeface="华文新魏" pitchFamily="2" charset="-122"/>
                <a:ea typeface="华文新魏" pitchFamily="2" charset="-122"/>
              </a:rPr>
              <a:t>报文与报文分组的比较</a:t>
            </a:r>
            <a:endParaRPr lang="zh-CN" altLang="en-US" sz="32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68A38ED-E0BD-4444-BAC0-9DE9C70FF054}" type="slidenum">
              <a:rPr lang="zh-CN" altLang="en-US" smtClean="0">
                <a:solidFill>
                  <a:srgbClr val="000000"/>
                </a:solidFill>
              </a:rPr>
              <a:pPr>
                <a:defRPr/>
              </a:pPr>
              <a:t>36</a:t>
            </a:fld>
            <a:endParaRPr lang="en-US" altLang="zh-CN">
              <a:solidFill>
                <a:srgbClr val="000000"/>
              </a:solidFill>
            </a:endParaRPr>
          </a:p>
        </p:txBody>
      </p:sp>
      <p:sp>
        <p:nvSpPr>
          <p:cNvPr id="819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8194" name="Object 1" descr="蓝色面巾纸"/>
          <p:cNvGraphicFramePr>
            <a:graphicFrameLocks noChangeAspect="1"/>
          </p:cNvGraphicFramePr>
          <p:nvPr/>
        </p:nvGraphicFramePr>
        <p:xfrm>
          <a:off x="250825" y="2349500"/>
          <a:ext cx="8553450" cy="2303463"/>
        </p:xfrm>
        <a:graphic>
          <a:graphicData uri="http://schemas.openxmlformats.org/presentationml/2006/ole">
            <mc:AlternateContent xmlns:mc="http://schemas.openxmlformats.org/markup-compatibility/2006">
              <mc:Choice xmlns:v="urn:schemas-microsoft-com:vml" Requires="v">
                <p:oleObj spid="_x0000_s37895" name="Visio" r:id="rId3" imgW="5675223" imgH="1522800" progId="Visio.Drawing.11">
                  <p:embed/>
                </p:oleObj>
              </mc:Choice>
              <mc:Fallback>
                <p:oleObj name="Visio" r:id="rId3" imgW="5675223" imgH="152280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349500"/>
                        <a:ext cx="8553450" cy="2303463"/>
                      </a:xfrm>
                      <a:prstGeom prst="rect">
                        <a:avLst/>
                      </a:prstGeom>
                      <a:blipFill dpi="0" rotWithShape="0">
                        <a:blip r:embed="rId5"/>
                        <a:srcRect/>
                        <a:tile tx="0" ty="0" sx="100000" sy="100000" flip="none" algn="tl"/>
                      </a:blipFill>
                    </p:spPr>
                  </p:pic>
                </p:oleObj>
              </mc:Fallback>
            </mc:AlternateContent>
          </a:graphicData>
        </a:graphic>
      </p:graphicFrame>
      <p:sp>
        <p:nvSpPr>
          <p:cNvPr id="7" name="标题 1"/>
          <p:cNvSpPr>
            <a:spLocks noGrp="1"/>
          </p:cNvSpPr>
          <p:nvPr>
            <p:ph type="title"/>
          </p:nvPr>
        </p:nvSpPr>
        <p:spPr>
          <a:xfrm>
            <a:off x="0" y="0"/>
            <a:ext cx="7772400" cy="1143000"/>
          </a:xfrm>
        </p:spPr>
        <p:txBody>
          <a:bodyPr/>
          <a:lstStyle/>
          <a:p>
            <a:pPr algn="l"/>
            <a:r>
              <a:rPr lang="en-US" altLang="zh-CN" sz="3200" u="sng" dirty="0"/>
              <a:t>1.6.3  </a:t>
            </a:r>
            <a:r>
              <a:rPr lang="zh-CN" altLang="zh-CN" sz="3200" u="sng" dirty="0">
                <a:latin typeface="华文新魏" pitchFamily="2" charset="-122"/>
                <a:ea typeface="华文新魏" pitchFamily="2" charset="-122"/>
              </a:rPr>
              <a:t>分组交换的特点</a:t>
            </a:r>
            <a:endParaRPr lang="zh-CN" altLang="en-US" sz="3200" u="sng" dirty="0">
              <a:latin typeface="华文新魏" pitchFamily="2" charset="-122"/>
              <a:ea typeface="华文新魏"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332656"/>
            <a:ext cx="7772400" cy="5187950"/>
          </a:xfrm>
        </p:spPr>
        <p:txBody>
          <a:bodyPr/>
          <a:lstStyle/>
          <a:p>
            <a:pPr>
              <a:buFontTx/>
              <a:buNone/>
              <a:defRPr/>
            </a:pPr>
            <a:r>
              <a:rPr lang="zh-CN" altLang="zh-CN" sz="3200" b="1" u="sng" dirty="0">
                <a:solidFill>
                  <a:schemeClr val="accent6"/>
                </a:solidFill>
                <a:latin typeface="华文新魏" pitchFamily="2" charset="-122"/>
                <a:ea typeface="华文新魏" pitchFamily="2" charset="-122"/>
              </a:rPr>
              <a:t>报文交换与分组交换的比较</a:t>
            </a:r>
            <a:endParaRPr lang="zh-CN" altLang="en-US" sz="32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2AF3658E-0F4A-4CE3-9356-D71B1C695A63}" type="slidenum">
              <a:rPr lang="zh-CN" altLang="en-US" smtClean="0">
                <a:solidFill>
                  <a:srgbClr val="000000"/>
                </a:solidFill>
              </a:rPr>
              <a:pPr>
                <a:defRPr/>
              </a:pPr>
              <a:t>37</a:t>
            </a:fld>
            <a:endParaRPr lang="en-US" altLang="zh-CN">
              <a:solidFill>
                <a:srgbClr val="000000"/>
              </a:solidFill>
            </a:endParaRPr>
          </a:p>
        </p:txBody>
      </p:sp>
      <p:pic>
        <p:nvPicPr>
          <p:cNvPr id="88065" name="Picture 1"/>
          <p:cNvPicPr>
            <a:picLocks noChangeAspect="1" noChangeArrowheads="1"/>
          </p:cNvPicPr>
          <p:nvPr/>
        </p:nvPicPr>
        <p:blipFill>
          <a:blip r:embed="rId2" cstate="print"/>
          <a:srcRect/>
          <a:stretch>
            <a:fillRect/>
          </a:stretch>
        </p:blipFill>
        <p:spPr bwMode="auto">
          <a:xfrm>
            <a:off x="0" y="980728"/>
            <a:ext cx="7119973" cy="4883210"/>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6" name="TextBox 5"/>
          <p:cNvSpPr txBox="1"/>
          <p:nvPr/>
        </p:nvSpPr>
        <p:spPr>
          <a:xfrm>
            <a:off x="7236296" y="1556792"/>
            <a:ext cx="1907704" cy="2985433"/>
          </a:xfrm>
          <a:prstGeom prst="rect">
            <a:avLst/>
          </a:prstGeom>
          <a:noFill/>
        </p:spPr>
        <p:txBody>
          <a:bodyPr wrap="square" rtlCol="0">
            <a:spAutoFit/>
          </a:bodyPr>
          <a:lstStyle/>
          <a:p>
            <a:r>
              <a:rPr lang="zh-CN" altLang="en-US" sz="2400" b="1" dirty="0">
                <a:latin typeface="华文新魏" pitchFamily="2" charset="-122"/>
                <a:ea typeface="华文新魏" pitchFamily="2" charset="-122"/>
              </a:rPr>
              <a:t>分组优点：</a:t>
            </a:r>
            <a:endParaRPr lang="en-US" altLang="zh-CN" sz="2400" b="1" dirty="0">
              <a:latin typeface="华文新魏" pitchFamily="2" charset="-122"/>
              <a:ea typeface="华文新魏" pitchFamily="2" charset="-122"/>
            </a:endParaRPr>
          </a:p>
          <a:p>
            <a:pPr>
              <a:buFont typeface="Times New Roman" pitchFamily="18" charset="0"/>
              <a:buChar char="‒"/>
            </a:pPr>
            <a:r>
              <a:rPr lang="en-US" altLang="zh-CN" sz="2400" b="1" dirty="0">
                <a:latin typeface="华文新魏" pitchFamily="2" charset="-122"/>
                <a:ea typeface="华文新魏" pitchFamily="2" charset="-122"/>
              </a:rPr>
              <a:t> </a:t>
            </a:r>
            <a:r>
              <a:rPr lang="zh-CN" altLang="en-US" sz="2000" b="1" dirty="0">
                <a:latin typeface="华文新魏" pitchFamily="2" charset="-122"/>
                <a:ea typeface="华文新魏" pitchFamily="2" charset="-122"/>
              </a:rPr>
              <a:t>提高路由器检测、出错重传、存储空间利用</a:t>
            </a:r>
            <a:endParaRPr lang="en-US" altLang="zh-CN" sz="2000" b="1" dirty="0">
              <a:latin typeface="华文新魏" pitchFamily="2" charset="-122"/>
              <a:ea typeface="华文新魏" pitchFamily="2" charset="-122"/>
            </a:endParaRPr>
          </a:p>
          <a:p>
            <a:pPr>
              <a:buFont typeface="Times New Roman" pitchFamily="18" charset="0"/>
              <a:buChar char="‒"/>
            </a:pPr>
            <a:r>
              <a:rPr lang="zh-CN" altLang="en-US" sz="2000" b="1" dirty="0">
                <a:latin typeface="华文新魏" pitchFamily="2" charset="-122"/>
                <a:ea typeface="华文新魏" pitchFamily="2" charset="-122"/>
              </a:rPr>
              <a:t>动态选择不同路径，减少延迟，提高可靠性</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179512" y="0"/>
            <a:ext cx="8134350" cy="1143000"/>
          </a:xfrm>
        </p:spPr>
        <p:txBody>
          <a:bodyPr/>
          <a:lstStyle/>
          <a:p>
            <a:pPr algn="l"/>
            <a:r>
              <a:rPr lang="en-US" altLang="zh-CN" sz="3200" u="sng" dirty="0"/>
              <a:t>1.6.4  </a:t>
            </a:r>
            <a:r>
              <a:rPr lang="zh-CN" altLang="zh-CN" sz="3200" u="sng" dirty="0">
                <a:latin typeface="华文新魏" pitchFamily="2" charset="-122"/>
                <a:ea typeface="华文新魏" pitchFamily="2" charset="-122"/>
              </a:rPr>
              <a:t>数据报方式与虚电路方式</a:t>
            </a:r>
            <a:endParaRPr lang="zh-CN" altLang="en-US" sz="3200" u="sng" dirty="0">
              <a:latin typeface="华文新魏" pitchFamily="2" charset="-122"/>
              <a:ea typeface="华文新魏" pitchFamily="2" charset="-122"/>
            </a:endParaRPr>
          </a:p>
        </p:txBody>
      </p:sp>
      <p:sp>
        <p:nvSpPr>
          <p:cNvPr id="3" name="内容占位符 2"/>
          <p:cNvSpPr>
            <a:spLocks noGrp="1"/>
          </p:cNvSpPr>
          <p:nvPr>
            <p:ph idx="1"/>
          </p:nvPr>
        </p:nvSpPr>
        <p:spPr>
          <a:xfrm>
            <a:off x="251520" y="1052736"/>
            <a:ext cx="8134350" cy="4538662"/>
          </a:xfrm>
        </p:spPr>
        <p:txBody>
          <a:bodyPr/>
          <a:lstStyle/>
          <a:p>
            <a:pPr>
              <a:buFontTx/>
              <a:buNone/>
              <a:defRPr/>
            </a:pPr>
            <a:r>
              <a:rPr lang="zh-CN" altLang="zh-CN" b="1" u="sng" dirty="0">
                <a:solidFill>
                  <a:schemeClr val="accent6"/>
                </a:solidFill>
                <a:latin typeface="华文新魏" pitchFamily="2" charset="-122"/>
                <a:ea typeface="华文新魏" pitchFamily="2" charset="-122"/>
              </a:rPr>
              <a:t>数据报方式</a:t>
            </a:r>
            <a:endParaRPr lang="zh-CN" altLang="en-US"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B203726C-3A5C-4744-93F9-0D4A1E004227}" type="slidenum">
              <a:rPr lang="zh-CN" altLang="en-US" smtClean="0">
                <a:solidFill>
                  <a:srgbClr val="000000"/>
                </a:solidFill>
              </a:rPr>
              <a:pPr>
                <a:defRPr/>
              </a:pPr>
              <a:t>38</a:t>
            </a:fld>
            <a:endParaRPr lang="en-US" altLang="zh-CN">
              <a:solidFill>
                <a:srgbClr val="000000"/>
              </a:solidFill>
            </a:endParaRPr>
          </a:p>
        </p:txBody>
      </p:sp>
      <p:pic>
        <p:nvPicPr>
          <p:cNvPr id="96258" name="Picture 2"/>
          <p:cNvPicPr>
            <a:picLocks noChangeAspect="1" noChangeArrowheads="1"/>
          </p:cNvPicPr>
          <p:nvPr/>
        </p:nvPicPr>
        <p:blipFill>
          <a:blip r:embed="rId2" cstate="print"/>
          <a:srcRect/>
          <a:stretch>
            <a:fillRect/>
          </a:stretch>
        </p:blipFill>
        <p:spPr bwMode="auto">
          <a:xfrm>
            <a:off x="323528" y="1700808"/>
            <a:ext cx="8277225" cy="37449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548680"/>
            <a:ext cx="7772400" cy="5114925"/>
          </a:xfrm>
        </p:spPr>
        <p:txBody>
          <a:bodyPr/>
          <a:lstStyle/>
          <a:p>
            <a:pPr>
              <a:buFontTx/>
              <a:buNone/>
              <a:defRPr/>
            </a:pPr>
            <a:r>
              <a:rPr lang="zh-CN" altLang="zh-CN" sz="2800" b="1" u="sng" dirty="0">
                <a:solidFill>
                  <a:schemeClr val="accent6"/>
                </a:solidFill>
                <a:latin typeface="华文新魏" pitchFamily="2" charset="-122"/>
                <a:ea typeface="华文新魏" pitchFamily="2" charset="-122"/>
              </a:rPr>
              <a:t>虚电路方式</a:t>
            </a:r>
            <a:endParaRPr lang="zh-CN" altLang="en-US" sz="28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8E89229C-059E-43EF-A79F-6B59AAB81FDB}" type="slidenum">
              <a:rPr lang="zh-CN" altLang="en-US" smtClean="0">
                <a:solidFill>
                  <a:srgbClr val="000000"/>
                </a:solidFill>
              </a:rPr>
              <a:pPr>
                <a:defRPr/>
              </a:pPr>
              <a:t>39</a:t>
            </a:fld>
            <a:endParaRPr lang="en-US" altLang="zh-CN">
              <a:solidFill>
                <a:srgbClr val="000000"/>
              </a:solidFill>
            </a:endParaRPr>
          </a:p>
        </p:txBody>
      </p:sp>
      <p:pic>
        <p:nvPicPr>
          <p:cNvPr id="97282" name="Picture 2"/>
          <p:cNvPicPr>
            <a:picLocks noChangeAspect="1" noChangeArrowheads="1"/>
          </p:cNvPicPr>
          <p:nvPr/>
        </p:nvPicPr>
        <p:blipFill>
          <a:blip r:embed="rId2" cstate="print"/>
          <a:srcRect/>
          <a:stretch>
            <a:fillRect/>
          </a:stretch>
        </p:blipFill>
        <p:spPr bwMode="auto">
          <a:xfrm>
            <a:off x="3491880" y="260648"/>
            <a:ext cx="4535760" cy="619565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2168" y="260648"/>
            <a:ext cx="6262687" cy="5259387"/>
          </a:xfrm>
        </p:spPr>
        <p:txBody>
          <a:bodyPr/>
          <a:lstStyle/>
          <a:p>
            <a:pPr>
              <a:buFontTx/>
              <a:buNone/>
              <a:defRPr/>
            </a:pPr>
            <a:r>
              <a:rPr lang="zh-CN" altLang="en-US" sz="2400" b="1" u="sng" dirty="0">
                <a:solidFill>
                  <a:schemeClr val="accent6"/>
                </a:solidFill>
                <a:ea typeface="华文新魏" pitchFamily="2" charset="-122"/>
              </a:rPr>
              <a:t>本</a:t>
            </a:r>
            <a:r>
              <a:rPr lang="zh-CN" altLang="zh-CN" sz="2400" b="1" u="sng" dirty="0">
                <a:solidFill>
                  <a:schemeClr val="accent6"/>
                </a:solidFill>
                <a:ea typeface="华文新魏" pitchFamily="2" charset="-122"/>
              </a:rPr>
              <a:t>章知识点结构</a:t>
            </a:r>
            <a:endParaRPr lang="zh-CN" altLang="en-US" sz="2400" b="1" u="sng" dirty="0">
              <a:solidFill>
                <a:schemeClr val="accent6"/>
              </a:solidFill>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7E983AC-EFA9-4171-96E7-C6DAC70DDC27}" type="slidenum">
              <a:rPr lang="zh-CN" altLang="en-US" smtClean="0">
                <a:solidFill>
                  <a:srgbClr val="000000"/>
                </a:solidFill>
              </a:rPr>
              <a:pPr>
                <a:defRPr/>
              </a:pPr>
              <a:t>4</a:t>
            </a:fld>
            <a:endParaRPr lang="en-US" altLang="zh-CN">
              <a:solidFill>
                <a:srgbClr val="000000"/>
              </a:solidFill>
            </a:endParaRPr>
          </a:p>
        </p:txBody>
      </p:sp>
      <p:pic>
        <p:nvPicPr>
          <p:cNvPr id="95234" name="Picture 2"/>
          <p:cNvPicPr>
            <a:picLocks noChangeAspect="1" noChangeArrowheads="1"/>
          </p:cNvPicPr>
          <p:nvPr/>
        </p:nvPicPr>
        <p:blipFill>
          <a:blip r:embed="rId2" cstate="print"/>
          <a:srcRect/>
          <a:stretch>
            <a:fillRect/>
          </a:stretch>
        </p:blipFill>
        <p:spPr bwMode="auto">
          <a:xfrm>
            <a:off x="1982193" y="885520"/>
            <a:ext cx="5256807" cy="5486071"/>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pPr algn="l">
              <a:defRPr/>
            </a:pPr>
            <a:r>
              <a:rPr lang="en-US" altLang="zh-CN" sz="3200" u="sng" dirty="0">
                <a:solidFill>
                  <a:schemeClr val="accent6"/>
                </a:solidFill>
              </a:rPr>
              <a:t>1.6.5  </a:t>
            </a:r>
            <a:r>
              <a:rPr lang="zh-CN" altLang="zh-CN" sz="3200" u="sng" dirty="0">
                <a:solidFill>
                  <a:schemeClr val="accent6"/>
                </a:solidFill>
                <a:latin typeface="华文新魏" pitchFamily="2" charset="-122"/>
                <a:ea typeface="华文新魏" pitchFamily="2" charset="-122"/>
              </a:rPr>
              <a:t>数据报交换与线路交换的比较</a:t>
            </a:r>
            <a:endParaRPr lang="zh-CN" altLang="en-US" sz="3200" u="sng" dirty="0">
              <a:solidFill>
                <a:schemeClr val="accent6"/>
              </a:solidFill>
              <a:latin typeface="华文新魏" pitchFamily="2" charset="-122"/>
              <a:ea typeface="华文新魏" pitchFamily="2" charset="-122"/>
            </a:endParaRPr>
          </a:p>
        </p:txBody>
      </p:sp>
      <p:sp>
        <p:nvSpPr>
          <p:cNvPr id="3" name="内容占位符 2"/>
          <p:cNvSpPr>
            <a:spLocks noGrp="1"/>
          </p:cNvSpPr>
          <p:nvPr>
            <p:ph idx="1"/>
          </p:nvPr>
        </p:nvSpPr>
        <p:spPr>
          <a:xfrm>
            <a:off x="539552" y="1340768"/>
            <a:ext cx="7772400" cy="4538662"/>
          </a:xfrm>
        </p:spPr>
        <p:txBody>
          <a:bodyPr/>
          <a:lstStyle/>
          <a:p>
            <a:pPr>
              <a:buFontTx/>
              <a:buNone/>
              <a:defRPr/>
            </a:pPr>
            <a:r>
              <a:rPr lang="zh-CN" altLang="zh-CN" sz="2800" b="1" u="sng" dirty="0">
                <a:latin typeface="华文新魏" pitchFamily="2" charset="-122"/>
                <a:ea typeface="华文新魏" pitchFamily="2" charset="-122"/>
              </a:rPr>
              <a:t>延时的基本概念</a:t>
            </a:r>
            <a:endParaRPr lang="en-US" altLang="zh-CN" sz="2800" b="1" u="sng" dirty="0">
              <a:latin typeface="华文新魏" pitchFamily="2" charset="-122"/>
              <a:ea typeface="华文新魏" pitchFamily="2" charset="-122"/>
            </a:endParaRPr>
          </a:p>
          <a:p>
            <a:pPr>
              <a:defRPr/>
            </a:pPr>
            <a:r>
              <a:rPr lang="zh-CN" altLang="zh-CN" b="1" dirty="0">
                <a:latin typeface="华文新魏" pitchFamily="2" charset="-122"/>
                <a:ea typeface="华文新魏" pitchFamily="2" charset="-122"/>
              </a:rPr>
              <a:t>延时是描述网络性能的重要参数之一。</a:t>
            </a:r>
            <a:endParaRPr lang="en-US" altLang="zh-CN" b="1" dirty="0">
              <a:latin typeface="华文新魏" pitchFamily="2" charset="-122"/>
              <a:ea typeface="华文新魏" pitchFamily="2" charset="-122"/>
            </a:endParaRPr>
          </a:p>
          <a:p>
            <a:pPr>
              <a:defRPr/>
            </a:pPr>
            <a:r>
              <a:rPr lang="zh-CN" altLang="zh-CN" b="1" dirty="0">
                <a:latin typeface="华文新魏" pitchFamily="2" charset="-122"/>
                <a:ea typeface="华文新魏" pitchFamily="2" charset="-122"/>
              </a:rPr>
              <a:t>网络延时包括发送延时、传播延时、排队延时与处理延时。</a:t>
            </a:r>
            <a:endParaRPr lang="en-US" altLang="zh-CN" b="1" dirty="0">
              <a:latin typeface="华文新魏" pitchFamily="2" charset="-122"/>
              <a:ea typeface="华文新魏" pitchFamily="2" charset="-122"/>
            </a:endParaRPr>
          </a:p>
          <a:p>
            <a:pPr>
              <a:buFontTx/>
              <a:buNone/>
              <a:defRPr/>
            </a:pPr>
            <a:r>
              <a:rPr lang="zh-CN" altLang="en-US" sz="2800" b="1" dirty="0">
                <a:latin typeface="华文新魏" pitchFamily="2" charset="-122"/>
                <a:ea typeface="华文新魏" pitchFamily="2" charset="-122"/>
              </a:rPr>
              <a:t>    </a:t>
            </a:r>
            <a:r>
              <a:rPr lang="zh-CN" altLang="zh-CN" sz="2800" b="1" u="sng" dirty="0">
                <a:solidFill>
                  <a:schemeClr val="accent6"/>
                </a:solidFill>
                <a:latin typeface="华文新魏" pitchFamily="2" charset="-122"/>
                <a:ea typeface="华文新魏" pitchFamily="2" charset="-122"/>
              </a:rPr>
              <a:t>发送延时</a:t>
            </a:r>
            <a:endParaRPr lang="zh-CN" altLang="en-US" sz="28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ED8C0D8-CCB0-47AB-B64A-CDE0D22DFD93}" type="slidenum">
              <a:rPr lang="zh-CN" altLang="en-US" smtClean="0">
                <a:solidFill>
                  <a:srgbClr val="000000"/>
                </a:solidFill>
              </a:rPr>
              <a:pPr>
                <a:defRPr/>
              </a:pPr>
              <a:t>40</a:t>
            </a:fld>
            <a:endParaRPr lang="en-US" altLang="zh-CN">
              <a:solidFill>
                <a:srgbClr val="000000"/>
              </a:solidFill>
            </a:endParaRPr>
          </a:p>
        </p:txBody>
      </p:sp>
      <p:pic>
        <p:nvPicPr>
          <p:cNvPr id="98306" name="Picture 2"/>
          <p:cNvPicPr>
            <a:picLocks noChangeAspect="1" noChangeArrowheads="1"/>
          </p:cNvPicPr>
          <p:nvPr/>
        </p:nvPicPr>
        <p:blipFill>
          <a:blip r:embed="rId2" cstate="print"/>
          <a:srcRect/>
          <a:stretch>
            <a:fillRect/>
          </a:stretch>
        </p:blipFill>
        <p:spPr bwMode="auto">
          <a:xfrm>
            <a:off x="1115616" y="3933056"/>
            <a:ext cx="6408737" cy="22161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476672"/>
            <a:ext cx="8134350" cy="5760640"/>
          </a:xfrm>
        </p:spPr>
        <p:txBody>
          <a:bodyPr/>
          <a:lstStyle/>
          <a:p>
            <a:pPr>
              <a:buFontTx/>
              <a:buNone/>
              <a:defRPr/>
            </a:pPr>
            <a:r>
              <a:rPr lang="zh-CN" altLang="zh-CN" sz="2800" b="1" dirty="0">
                <a:solidFill>
                  <a:schemeClr val="accent6"/>
                </a:solidFill>
                <a:latin typeface="华文新魏" pitchFamily="2" charset="-122"/>
                <a:ea typeface="华文新魏" pitchFamily="2" charset="-122"/>
              </a:rPr>
              <a:t>传播延时</a:t>
            </a:r>
            <a:endParaRPr lang="en-US" altLang="zh-CN" sz="2800" b="1" dirty="0">
              <a:solidFill>
                <a:schemeClr val="accent6"/>
              </a:solidFill>
              <a:latin typeface="华文新魏" pitchFamily="2" charset="-122"/>
              <a:ea typeface="华文新魏" pitchFamily="2" charset="-122"/>
            </a:endParaRPr>
          </a:p>
          <a:p>
            <a:pPr>
              <a:buFontTx/>
              <a:buNone/>
              <a:defRPr/>
            </a:pPr>
            <a:endParaRPr lang="en-US" altLang="zh-CN" sz="2800" b="1" dirty="0">
              <a:solidFill>
                <a:schemeClr val="accent6"/>
              </a:solidFill>
              <a:latin typeface="华文新魏" pitchFamily="2" charset="-122"/>
              <a:ea typeface="华文新魏" pitchFamily="2" charset="-122"/>
            </a:endParaRPr>
          </a:p>
          <a:p>
            <a:pPr>
              <a:buFontTx/>
              <a:buNone/>
              <a:defRPr/>
            </a:pPr>
            <a:endParaRPr lang="en-US" altLang="zh-CN" sz="2800" b="1" dirty="0">
              <a:solidFill>
                <a:schemeClr val="accent6"/>
              </a:solidFill>
              <a:latin typeface="华文新魏" pitchFamily="2" charset="-122"/>
              <a:ea typeface="华文新魏" pitchFamily="2" charset="-122"/>
            </a:endParaRPr>
          </a:p>
          <a:p>
            <a:pPr>
              <a:buFontTx/>
              <a:buNone/>
              <a:defRPr/>
            </a:pPr>
            <a:endParaRPr lang="en-US" altLang="zh-CN" sz="2800" b="1" dirty="0">
              <a:solidFill>
                <a:schemeClr val="accent6"/>
              </a:solidFill>
              <a:latin typeface="华文新魏" pitchFamily="2" charset="-122"/>
              <a:ea typeface="华文新魏" pitchFamily="2" charset="-122"/>
            </a:endParaRPr>
          </a:p>
          <a:p>
            <a:pPr>
              <a:buFontTx/>
              <a:buNone/>
              <a:defRPr/>
            </a:pPr>
            <a:endParaRPr lang="en-US" altLang="zh-CN" sz="2800" b="1" dirty="0">
              <a:solidFill>
                <a:schemeClr val="accent6"/>
              </a:solidFill>
              <a:latin typeface="华文新魏" pitchFamily="2" charset="-122"/>
              <a:ea typeface="华文新魏" pitchFamily="2" charset="-122"/>
            </a:endParaRPr>
          </a:p>
          <a:p>
            <a:pPr>
              <a:buFontTx/>
              <a:buNone/>
              <a:defRPr/>
            </a:pPr>
            <a:r>
              <a:rPr lang="zh-CN" altLang="zh-CN" sz="2800" b="1" dirty="0">
                <a:solidFill>
                  <a:schemeClr val="accent6"/>
                </a:solidFill>
                <a:latin typeface="华文新魏" pitchFamily="2" charset="-122"/>
                <a:ea typeface="华文新魏" pitchFamily="2" charset="-122"/>
              </a:rPr>
              <a:t>排队延时</a:t>
            </a:r>
            <a:endParaRPr lang="en-US" altLang="zh-CN" sz="2800" b="1" dirty="0">
              <a:solidFill>
                <a:schemeClr val="accent6"/>
              </a:solidFill>
              <a:latin typeface="华文新魏" pitchFamily="2" charset="-122"/>
              <a:ea typeface="华文新魏" pitchFamily="2" charset="-122"/>
            </a:endParaRPr>
          </a:p>
          <a:p>
            <a:pPr>
              <a:buFontTx/>
              <a:buNone/>
              <a:defRPr/>
            </a:pPr>
            <a:endParaRPr lang="en-US" altLang="zh-CN" sz="1600" b="1" dirty="0">
              <a:solidFill>
                <a:schemeClr val="accent6"/>
              </a:solidFill>
              <a:latin typeface="华文新魏" pitchFamily="2" charset="-122"/>
              <a:ea typeface="华文新魏" pitchFamily="2" charset="-122"/>
            </a:endParaRPr>
          </a:p>
          <a:p>
            <a:pPr>
              <a:buFontTx/>
              <a:buNone/>
              <a:defRPr/>
            </a:pPr>
            <a:endParaRPr lang="en-US" altLang="zh-CN" sz="2800" b="1" dirty="0">
              <a:solidFill>
                <a:schemeClr val="accent6"/>
              </a:solidFill>
              <a:latin typeface="华文新魏" pitchFamily="2" charset="-122"/>
              <a:ea typeface="华文新魏" pitchFamily="2" charset="-122"/>
            </a:endParaRPr>
          </a:p>
          <a:p>
            <a:pPr>
              <a:buFontTx/>
              <a:buNone/>
              <a:defRPr/>
            </a:pPr>
            <a:endParaRPr lang="en-US" altLang="zh-CN" sz="2800" b="1"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dirty="0">
              <a:solidFill>
                <a:srgbClr val="3333CC"/>
              </a:solidFill>
            </a:endParaRPr>
          </a:p>
          <a:p>
            <a:pPr>
              <a:defRPr/>
            </a:pPr>
            <a:r>
              <a:rPr lang="zh-CN" altLang="en-US" dirty="0">
                <a:solidFill>
                  <a:srgbClr val="3333CC"/>
                </a:solidFill>
              </a:rPr>
              <a:t>《计算机网络》第1章 计算机网络概论</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40DBB67A-9C3D-42F8-9F84-C654BA2CAC74}" type="slidenum">
              <a:rPr lang="zh-CN" altLang="en-US" smtClean="0">
                <a:solidFill>
                  <a:srgbClr val="000000"/>
                </a:solidFill>
              </a:rPr>
              <a:pPr>
                <a:defRPr/>
              </a:pPr>
              <a:t>41</a:t>
            </a:fld>
            <a:endParaRPr lang="en-US" altLang="zh-CN">
              <a:solidFill>
                <a:srgbClr val="000000"/>
              </a:solidFill>
            </a:endParaRPr>
          </a:p>
        </p:txBody>
      </p:sp>
      <p:pic>
        <p:nvPicPr>
          <p:cNvPr id="99330" name="Picture 2"/>
          <p:cNvPicPr>
            <a:picLocks noChangeAspect="1" noChangeArrowheads="1"/>
          </p:cNvPicPr>
          <p:nvPr/>
        </p:nvPicPr>
        <p:blipFill>
          <a:blip r:embed="rId2" cstate="print"/>
          <a:srcRect/>
          <a:stretch>
            <a:fillRect/>
          </a:stretch>
        </p:blipFill>
        <p:spPr bwMode="auto">
          <a:xfrm>
            <a:off x="827584" y="1052736"/>
            <a:ext cx="5905500" cy="1973262"/>
          </a:xfrm>
          <a:prstGeom prst="rect">
            <a:avLst/>
          </a:prstGeom>
          <a:ln>
            <a:headEnd/>
            <a:tailEnd/>
          </a:ln>
        </p:spPr>
        <p:style>
          <a:lnRef idx="1">
            <a:schemeClr val="accent6"/>
          </a:lnRef>
          <a:fillRef idx="2">
            <a:schemeClr val="accent6"/>
          </a:fillRef>
          <a:effectRef idx="1">
            <a:schemeClr val="accent6"/>
          </a:effectRef>
          <a:fontRef idx="minor">
            <a:schemeClr val="dk1"/>
          </a:fontRef>
        </p:style>
      </p:pic>
      <p:pic>
        <p:nvPicPr>
          <p:cNvPr id="99331" name="Picture 3"/>
          <p:cNvPicPr>
            <a:picLocks noChangeAspect="1" noChangeArrowheads="1"/>
          </p:cNvPicPr>
          <p:nvPr/>
        </p:nvPicPr>
        <p:blipFill>
          <a:blip r:embed="rId3" cstate="print"/>
          <a:srcRect/>
          <a:stretch>
            <a:fillRect/>
          </a:stretch>
        </p:blipFill>
        <p:spPr bwMode="auto">
          <a:xfrm>
            <a:off x="827088" y="3933825"/>
            <a:ext cx="6553200" cy="14970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4"/>
          <p:cNvSpPr>
            <a:spLocks noChangeArrowheads="1"/>
          </p:cNvSpPr>
          <p:nvPr/>
        </p:nvSpPr>
        <p:spPr bwMode="auto">
          <a:xfrm>
            <a:off x="4360863" y="982663"/>
            <a:ext cx="1603375" cy="4186237"/>
          </a:xfrm>
          <a:prstGeom prst="rect">
            <a:avLst/>
          </a:prstGeom>
          <a:solidFill>
            <a:srgbClr val="FFCCCC"/>
          </a:solidFill>
          <a:ln w="9525">
            <a:noFill/>
            <a:miter lim="800000"/>
            <a:headEnd/>
            <a:tailEnd/>
          </a:ln>
        </p:spPr>
        <p:txBody>
          <a:bodyPr wrap="none" anchor="ctr"/>
          <a:lstStyle/>
          <a:p>
            <a:endParaRPr lang="zh-CN" altLang="en-US"/>
          </a:p>
        </p:txBody>
      </p:sp>
      <p:sp>
        <p:nvSpPr>
          <p:cNvPr id="94211" name="Text Box 5"/>
          <p:cNvSpPr txBox="1">
            <a:spLocks noChangeArrowheads="1"/>
          </p:cNvSpPr>
          <p:nvPr/>
        </p:nvSpPr>
        <p:spPr bwMode="auto">
          <a:xfrm>
            <a:off x="251520" y="476672"/>
            <a:ext cx="1983235" cy="400110"/>
          </a:xfrm>
          <a:prstGeom prst="rect">
            <a:avLst/>
          </a:prstGeom>
          <a:noFill/>
          <a:ln w="9525">
            <a:noFill/>
            <a:miter lim="800000"/>
            <a:headEnd/>
            <a:tailEnd/>
          </a:ln>
        </p:spPr>
        <p:txBody>
          <a:bodyPr wrap="none">
            <a:spAutoFit/>
          </a:bodyPr>
          <a:lstStyle/>
          <a:p>
            <a:r>
              <a:rPr lang="zh-CN" altLang="en-US" sz="2000" b="1" dirty="0">
                <a:ea typeface="黑体" pitchFamily="49" charset="-122"/>
              </a:rPr>
              <a:t>平均排队时延 </a:t>
            </a:r>
            <a:r>
              <a:rPr lang="en-US" altLang="zh-CN" sz="2000" b="1" i="1" dirty="0">
                <a:ea typeface="黑体" pitchFamily="49" charset="-122"/>
              </a:rPr>
              <a:t>D</a:t>
            </a:r>
          </a:p>
        </p:txBody>
      </p:sp>
      <p:sp>
        <p:nvSpPr>
          <p:cNvPr id="94212" name="Line 6"/>
          <p:cNvSpPr>
            <a:spLocks noChangeShapeType="1"/>
          </p:cNvSpPr>
          <p:nvPr/>
        </p:nvSpPr>
        <p:spPr bwMode="auto">
          <a:xfrm flipV="1">
            <a:off x="1895475" y="836613"/>
            <a:ext cx="0" cy="4332287"/>
          </a:xfrm>
          <a:prstGeom prst="line">
            <a:avLst/>
          </a:prstGeom>
          <a:noFill/>
          <a:ln w="38100">
            <a:solidFill>
              <a:schemeClr val="tx2"/>
            </a:solidFill>
            <a:round/>
            <a:headEnd/>
            <a:tailEnd type="triangle" w="med" len="lg"/>
          </a:ln>
        </p:spPr>
        <p:txBody>
          <a:bodyPr/>
          <a:lstStyle/>
          <a:p>
            <a:endParaRPr lang="zh-CN" altLang="en-US"/>
          </a:p>
        </p:txBody>
      </p:sp>
      <p:sp>
        <p:nvSpPr>
          <p:cNvPr id="94213" name="Line 7"/>
          <p:cNvSpPr>
            <a:spLocks noChangeShapeType="1"/>
          </p:cNvSpPr>
          <p:nvPr/>
        </p:nvSpPr>
        <p:spPr bwMode="auto">
          <a:xfrm rot="5400000" flipV="1">
            <a:off x="4422775" y="2641600"/>
            <a:ext cx="0" cy="5054600"/>
          </a:xfrm>
          <a:prstGeom prst="line">
            <a:avLst/>
          </a:prstGeom>
          <a:noFill/>
          <a:ln w="38100">
            <a:solidFill>
              <a:schemeClr val="tx2"/>
            </a:solidFill>
            <a:round/>
            <a:headEnd/>
            <a:tailEnd type="triangle" w="med" len="lg"/>
          </a:ln>
        </p:spPr>
        <p:txBody>
          <a:bodyPr/>
          <a:lstStyle/>
          <a:p>
            <a:endParaRPr lang="zh-CN" altLang="en-US"/>
          </a:p>
        </p:txBody>
      </p:sp>
      <p:sp>
        <p:nvSpPr>
          <p:cNvPr id="94214" name="Line 8"/>
          <p:cNvSpPr>
            <a:spLocks noChangeShapeType="1"/>
          </p:cNvSpPr>
          <p:nvPr/>
        </p:nvSpPr>
        <p:spPr bwMode="auto">
          <a:xfrm>
            <a:off x="5964238" y="836613"/>
            <a:ext cx="0" cy="4332287"/>
          </a:xfrm>
          <a:prstGeom prst="line">
            <a:avLst/>
          </a:prstGeom>
          <a:noFill/>
          <a:ln w="9525">
            <a:solidFill>
              <a:srgbClr val="CC0000"/>
            </a:solidFill>
            <a:prstDash val="dash"/>
            <a:round/>
            <a:headEnd/>
            <a:tailEnd/>
          </a:ln>
        </p:spPr>
        <p:txBody>
          <a:bodyPr/>
          <a:lstStyle/>
          <a:p>
            <a:endParaRPr lang="zh-CN" altLang="en-US"/>
          </a:p>
        </p:txBody>
      </p:sp>
      <p:sp>
        <p:nvSpPr>
          <p:cNvPr id="94215" name="Arc 9"/>
          <p:cNvSpPr>
            <a:spLocks/>
          </p:cNvSpPr>
          <p:nvPr/>
        </p:nvSpPr>
        <p:spPr bwMode="auto">
          <a:xfrm flipV="1">
            <a:off x="1907704" y="1196752"/>
            <a:ext cx="3888432" cy="3898900"/>
          </a:xfrm>
          <a:custGeom>
            <a:avLst/>
            <a:gdLst>
              <a:gd name="T0" fmla="*/ 0 w 21600"/>
              <a:gd name="T1" fmla="*/ 0 h 21612"/>
              <a:gd name="T2" fmla="*/ 2147483647 w 21600"/>
              <a:gd name="T3" fmla="*/ 2147483647 h 21612"/>
              <a:gd name="T4" fmla="*/ 0 w 21600"/>
              <a:gd name="T5" fmla="*/ 2147483647 h 21612"/>
              <a:gd name="T6" fmla="*/ 0 60000 65536"/>
              <a:gd name="T7" fmla="*/ 0 60000 65536"/>
              <a:gd name="T8" fmla="*/ 0 60000 65536"/>
              <a:gd name="T9" fmla="*/ 0 w 21600"/>
              <a:gd name="T10" fmla="*/ 0 h 21612"/>
              <a:gd name="T11" fmla="*/ 21600 w 21600"/>
              <a:gd name="T12" fmla="*/ 21612 h 21612"/>
            </a:gdLst>
            <a:ahLst/>
            <a:cxnLst>
              <a:cxn ang="T6">
                <a:pos x="T0" y="T1"/>
              </a:cxn>
              <a:cxn ang="T7">
                <a:pos x="T2" y="T3"/>
              </a:cxn>
              <a:cxn ang="T8">
                <a:pos x="T4" y="T5"/>
              </a:cxn>
            </a:cxnLst>
            <a:rect l="T9" t="T10" r="T11" b="T12"/>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close/>
              </a:path>
            </a:pathLst>
          </a:custGeom>
          <a:noFill/>
          <a:ln w="76200">
            <a:solidFill>
              <a:srgbClr val="CC0000"/>
            </a:solidFill>
            <a:round/>
            <a:headEnd/>
            <a:tailEnd/>
          </a:ln>
        </p:spPr>
        <p:txBody>
          <a:bodyPr wrap="none" anchor="ctr"/>
          <a:lstStyle/>
          <a:p>
            <a:endParaRPr lang="zh-CN" altLang="en-US"/>
          </a:p>
        </p:txBody>
      </p:sp>
      <p:sp>
        <p:nvSpPr>
          <p:cNvPr id="94216" name="Text Box 10"/>
          <p:cNvSpPr txBox="1">
            <a:spLocks noChangeArrowheads="1"/>
          </p:cNvSpPr>
          <p:nvPr/>
        </p:nvSpPr>
        <p:spPr bwMode="auto">
          <a:xfrm>
            <a:off x="6580188" y="4552950"/>
            <a:ext cx="2156360" cy="400110"/>
          </a:xfrm>
          <a:prstGeom prst="rect">
            <a:avLst/>
          </a:prstGeom>
          <a:noFill/>
          <a:ln w="9525">
            <a:noFill/>
            <a:miter lim="800000"/>
            <a:headEnd/>
            <a:tailEnd/>
          </a:ln>
        </p:spPr>
        <p:txBody>
          <a:bodyPr wrap="none">
            <a:spAutoFit/>
          </a:bodyPr>
          <a:lstStyle/>
          <a:p>
            <a:r>
              <a:rPr lang="zh-CN" altLang="en-US" sz="2000" b="1" dirty="0">
                <a:ea typeface="黑体" pitchFamily="49" charset="-122"/>
              </a:rPr>
              <a:t>流量强度</a:t>
            </a:r>
            <a:r>
              <a:rPr lang="en-US" altLang="zh-CN" sz="2000" b="1" dirty="0">
                <a:ea typeface="黑体" pitchFamily="49" charset="-122"/>
              </a:rPr>
              <a:t>(            )</a:t>
            </a:r>
            <a:endParaRPr lang="en-US" altLang="zh-CN" sz="2000" b="1" i="1" dirty="0">
              <a:ea typeface="黑体" pitchFamily="49" charset="-122"/>
            </a:endParaRPr>
          </a:p>
        </p:txBody>
      </p:sp>
      <p:sp>
        <p:nvSpPr>
          <p:cNvPr id="94217" name="Text Box 11"/>
          <p:cNvSpPr txBox="1">
            <a:spLocks noChangeArrowheads="1"/>
          </p:cNvSpPr>
          <p:nvPr/>
        </p:nvSpPr>
        <p:spPr bwMode="auto">
          <a:xfrm>
            <a:off x="5719763" y="5154613"/>
            <a:ext cx="389850" cy="584775"/>
          </a:xfrm>
          <a:prstGeom prst="rect">
            <a:avLst/>
          </a:prstGeom>
          <a:noFill/>
          <a:ln w="9525">
            <a:noFill/>
            <a:miter lim="800000"/>
            <a:headEnd/>
            <a:tailEnd/>
          </a:ln>
        </p:spPr>
        <p:txBody>
          <a:bodyPr wrap="none">
            <a:spAutoFit/>
          </a:bodyPr>
          <a:lstStyle/>
          <a:p>
            <a:r>
              <a:rPr lang="en-US" altLang="zh-CN" sz="3200">
                <a:ea typeface="黑体" pitchFamily="49" charset="-122"/>
              </a:rPr>
              <a:t>1</a:t>
            </a:r>
            <a:endParaRPr lang="en-US" altLang="zh-CN" sz="3200" i="1">
              <a:ea typeface="黑体" pitchFamily="49" charset="-122"/>
            </a:endParaRPr>
          </a:p>
        </p:txBody>
      </p:sp>
      <p:sp>
        <p:nvSpPr>
          <p:cNvPr id="94218" name="Text Box 12"/>
          <p:cNvSpPr txBox="1">
            <a:spLocks noChangeArrowheads="1"/>
          </p:cNvSpPr>
          <p:nvPr/>
        </p:nvSpPr>
        <p:spPr bwMode="auto">
          <a:xfrm>
            <a:off x="1570038" y="5084763"/>
            <a:ext cx="389850" cy="584775"/>
          </a:xfrm>
          <a:prstGeom prst="rect">
            <a:avLst/>
          </a:prstGeom>
          <a:noFill/>
          <a:ln w="9525">
            <a:noFill/>
            <a:miter lim="800000"/>
            <a:headEnd/>
            <a:tailEnd/>
          </a:ln>
        </p:spPr>
        <p:txBody>
          <a:bodyPr wrap="none">
            <a:spAutoFit/>
          </a:bodyPr>
          <a:lstStyle/>
          <a:p>
            <a:r>
              <a:rPr lang="en-US" altLang="zh-CN" sz="3200">
                <a:ea typeface="黑体" pitchFamily="49" charset="-122"/>
              </a:rPr>
              <a:t>0</a:t>
            </a:r>
            <a:endParaRPr lang="en-US" altLang="zh-CN" sz="3200" i="1">
              <a:ea typeface="黑体" pitchFamily="49" charset="-122"/>
            </a:endParaRPr>
          </a:p>
        </p:txBody>
      </p:sp>
      <p:sp>
        <p:nvSpPr>
          <p:cNvPr id="94220" name="Text Box 14"/>
          <p:cNvSpPr txBox="1">
            <a:spLocks noChangeArrowheads="1"/>
          </p:cNvSpPr>
          <p:nvPr/>
        </p:nvSpPr>
        <p:spPr bwMode="auto">
          <a:xfrm>
            <a:off x="4583113" y="1058863"/>
            <a:ext cx="800219" cy="1200329"/>
          </a:xfrm>
          <a:prstGeom prst="rect">
            <a:avLst/>
          </a:prstGeom>
          <a:noFill/>
          <a:ln w="9525">
            <a:noFill/>
            <a:miter lim="800000"/>
            <a:headEnd/>
            <a:tailEnd/>
          </a:ln>
        </p:spPr>
        <p:txBody>
          <a:bodyPr wrap="none">
            <a:spAutoFit/>
          </a:bodyPr>
          <a:lstStyle/>
          <a:p>
            <a:r>
              <a:rPr lang="zh-CN" altLang="en-US" sz="2400" b="1">
                <a:ea typeface="黑体" pitchFamily="49" charset="-122"/>
              </a:rPr>
              <a:t>时延</a:t>
            </a:r>
          </a:p>
          <a:p>
            <a:r>
              <a:rPr lang="zh-CN" altLang="en-US" sz="2400" b="1">
                <a:ea typeface="黑体" pitchFamily="49" charset="-122"/>
              </a:rPr>
              <a:t>急剧</a:t>
            </a:r>
          </a:p>
          <a:p>
            <a:r>
              <a:rPr lang="zh-CN" altLang="en-US" sz="2400" b="1">
                <a:ea typeface="黑体" pitchFamily="49" charset="-122"/>
              </a:rPr>
              <a:t>增大</a:t>
            </a:r>
            <a:endParaRPr lang="zh-CN" altLang="en-US" sz="2400" b="1" i="1">
              <a:ea typeface="黑体" pitchFamily="49" charset="-122"/>
            </a:endParaRPr>
          </a:p>
        </p:txBody>
      </p:sp>
      <p:sp>
        <p:nvSpPr>
          <p:cNvPr id="94221" name="日期占位符 12"/>
          <p:cNvSpPr>
            <a:spLocks noGrp="1"/>
          </p:cNvSpPr>
          <p:nvPr>
            <p:ph type="dt" sz="quarter" idx="10"/>
          </p:nvPr>
        </p:nvSpPr>
        <p:spPr>
          <a:noFill/>
        </p:spPr>
        <p:txBody>
          <a:bodyPr/>
          <a:lstStyle/>
          <a:p>
            <a:fld id="{3AE1E0B4-2354-483A-9B0B-8D9EB7D60DF2}" type="datetime1">
              <a:rPr lang="zh-CN" altLang="en-US" smtClean="0"/>
              <a:pPr/>
              <a:t>2018/1/10</a:t>
            </a:fld>
            <a:endParaRPr lang="en-US" altLang="zh-CN"/>
          </a:p>
        </p:txBody>
      </p:sp>
      <p:sp>
        <p:nvSpPr>
          <p:cNvPr id="94222" name="灯片编号占位符 13"/>
          <p:cNvSpPr>
            <a:spLocks noGrp="1"/>
          </p:cNvSpPr>
          <p:nvPr>
            <p:ph type="sldNum" sz="quarter" idx="11"/>
          </p:nvPr>
        </p:nvSpPr>
        <p:spPr>
          <a:noFill/>
        </p:spPr>
        <p:txBody>
          <a:bodyPr/>
          <a:lstStyle/>
          <a:p>
            <a:fld id="{D74D6AF7-65DD-4E62-9CFC-2E8C56377914}" type="slidenum">
              <a:rPr lang="en-US" altLang="zh-CN" smtClean="0">
                <a:ea typeface="宋体" charset="-122"/>
              </a:rPr>
              <a:pPr/>
              <a:t>42</a:t>
            </a:fld>
            <a:endParaRPr lang="en-US" altLang="zh-CN">
              <a:ea typeface="宋体" charset="-122"/>
            </a:endParaRPr>
          </a:p>
        </p:txBody>
      </p:sp>
      <p:graphicFrame>
        <p:nvGraphicFramePr>
          <p:cNvPr id="15" name="对象 14"/>
          <p:cNvGraphicFramePr>
            <a:graphicFrameLocks noChangeAspect="1"/>
          </p:cNvGraphicFramePr>
          <p:nvPr/>
        </p:nvGraphicFramePr>
        <p:xfrm>
          <a:off x="7812360" y="4581128"/>
          <a:ext cx="658359" cy="288032"/>
        </p:xfrm>
        <a:graphic>
          <a:graphicData uri="http://schemas.openxmlformats.org/presentationml/2006/ole">
            <mc:AlternateContent xmlns:mc="http://schemas.openxmlformats.org/markup-compatibility/2006">
              <mc:Choice xmlns:v="urn:schemas-microsoft-com:vml" Requires="v">
                <p:oleObj spid="_x0000_s118788" name="公式" r:id="rId4" imgW="406080" imgH="177480" progId="Equation.3">
                  <p:embed/>
                </p:oleObj>
              </mc:Choice>
              <mc:Fallback>
                <p:oleObj name="公式" r:id="rId4" imgW="406080" imgH="177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2360" y="4581128"/>
                        <a:ext cx="658359"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115616" y="188640"/>
            <a:ext cx="7165975" cy="768350"/>
          </a:xfrm>
        </p:spPr>
        <p:txBody>
          <a:bodyPr/>
          <a:lstStyle/>
          <a:p>
            <a:pPr algn="ctr" eaLnBrk="1" hangingPunct="1"/>
            <a:r>
              <a:rPr lang="zh-CN" altLang="en-US" dirty="0"/>
              <a:t>四种时延所产生的地方 </a:t>
            </a:r>
          </a:p>
        </p:txBody>
      </p:sp>
      <p:sp>
        <p:nvSpPr>
          <p:cNvPr id="87043" name="Rectangle 4"/>
          <p:cNvSpPr>
            <a:spLocks noChangeArrowheads="1"/>
          </p:cNvSpPr>
          <p:nvPr/>
        </p:nvSpPr>
        <p:spPr bwMode="auto">
          <a:xfrm>
            <a:off x="107950" y="0"/>
            <a:ext cx="9144000" cy="0"/>
          </a:xfrm>
          <a:prstGeom prst="rect">
            <a:avLst/>
          </a:prstGeom>
          <a:noFill/>
          <a:ln w="9525">
            <a:noFill/>
            <a:miter lim="800000"/>
            <a:headEnd/>
            <a:tailEnd/>
          </a:ln>
        </p:spPr>
        <p:txBody>
          <a:bodyPr wrap="none" anchor="ctr">
            <a:spAutoFit/>
          </a:bodyPr>
          <a:lstStyle/>
          <a:p>
            <a:endParaRPr lang="zh-CN" altLang="en-US"/>
          </a:p>
        </p:txBody>
      </p:sp>
      <p:sp>
        <p:nvSpPr>
          <p:cNvPr id="87044" name="Rectangle 7"/>
          <p:cNvSpPr>
            <a:spLocks noChangeArrowheads="1"/>
          </p:cNvSpPr>
          <p:nvPr/>
        </p:nvSpPr>
        <p:spPr bwMode="auto">
          <a:xfrm>
            <a:off x="2181274" y="3910409"/>
            <a:ext cx="5522913" cy="265113"/>
          </a:xfrm>
          <a:prstGeom prst="rect">
            <a:avLst/>
          </a:prstGeom>
          <a:gradFill rotWithShape="1">
            <a:gsLst>
              <a:gs pos="0">
                <a:srgbClr val="313131"/>
              </a:gs>
              <a:gs pos="50000">
                <a:srgbClr val="B2B2B2"/>
              </a:gs>
              <a:gs pos="100000">
                <a:srgbClr val="313131"/>
              </a:gs>
            </a:gsLst>
            <a:lin ang="5400000" scaled="1"/>
          </a:gradFill>
          <a:ln w="9525">
            <a:solidFill>
              <a:schemeClr val="folHlink"/>
            </a:solidFill>
            <a:miter lim="800000"/>
            <a:headEnd/>
            <a:tailEnd/>
          </a:ln>
        </p:spPr>
        <p:txBody>
          <a:bodyPr wrap="none" anchor="ctr"/>
          <a:lstStyle/>
          <a:p>
            <a:endParaRPr lang="zh-CN" altLang="en-US"/>
          </a:p>
        </p:txBody>
      </p:sp>
      <p:sp>
        <p:nvSpPr>
          <p:cNvPr id="87045" name="Oval 9"/>
          <p:cNvSpPr>
            <a:spLocks noChangeArrowheads="1"/>
          </p:cNvSpPr>
          <p:nvPr/>
        </p:nvSpPr>
        <p:spPr bwMode="auto">
          <a:xfrm>
            <a:off x="912862" y="3377009"/>
            <a:ext cx="1358900" cy="1331913"/>
          </a:xfrm>
          <a:prstGeom prst="ellipse">
            <a:avLst/>
          </a:prstGeom>
          <a:gradFill rotWithShape="1">
            <a:gsLst>
              <a:gs pos="0">
                <a:srgbClr val="FFFF99"/>
              </a:gs>
              <a:gs pos="100000">
                <a:srgbClr val="B2B26B"/>
              </a:gs>
            </a:gsLst>
            <a:path path="shape">
              <a:fillToRect l="50000" t="50000" r="50000" b="50000"/>
            </a:path>
          </a:gradFill>
          <a:ln w="9525">
            <a:solidFill>
              <a:schemeClr val="folHlink"/>
            </a:solidFill>
            <a:round/>
            <a:headEnd/>
            <a:tailEnd/>
          </a:ln>
        </p:spPr>
        <p:txBody>
          <a:bodyPr wrap="none" anchor="ctr"/>
          <a:lstStyle/>
          <a:p>
            <a:endParaRPr lang="zh-CN" altLang="en-US"/>
          </a:p>
        </p:txBody>
      </p:sp>
      <p:sp>
        <p:nvSpPr>
          <p:cNvPr id="87046" name="Oval 10"/>
          <p:cNvSpPr>
            <a:spLocks noChangeArrowheads="1"/>
          </p:cNvSpPr>
          <p:nvPr/>
        </p:nvSpPr>
        <p:spPr bwMode="auto">
          <a:xfrm>
            <a:off x="7613699" y="3377009"/>
            <a:ext cx="1358900" cy="1331913"/>
          </a:xfrm>
          <a:prstGeom prst="ellipse">
            <a:avLst/>
          </a:prstGeom>
          <a:gradFill rotWithShape="1">
            <a:gsLst>
              <a:gs pos="0">
                <a:srgbClr val="FFFF99"/>
              </a:gs>
              <a:gs pos="100000">
                <a:srgbClr val="AAAA66"/>
              </a:gs>
            </a:gsLst>
            <a:path path="shape">
              <a:fillToRect l="50000" t="50000" r="50000" b="50000"/>
            </a:path>
          </a:gradFill>
          <a:ln w="9525">
            <a:solidFill>
              <a:schemeClr val="folHlink"/>
            </a:solidFill>
            <a:round/>
            <a:headEnd/>
            <a:tailEnd/>
          </a:ln>
        </p:spPr>
        <p:txBody>
          <a:bodyPr wrap="none" anchor="ctr"/>
          <a:lstStyle/>
          <a:p>
            <a:endParaRPr lang="zh-CN" altLang="en-US"/>
          </a:p>
        </p:txBody>
      </p:sp>
      <p:grpSp>
        <p:nvGrpSpPr>
          <p:cNvPr id="2" name="Group 11"/>
          <p:cNvGrpSpPr>
            <a:grpSpLocks/>
          </p:cNvGrpSpPr>
          <p:nvPr/>
        </p:nvGrpSpPr>
        <p:grpSpPr bwMode="auto">
          <a:xfrm>
            <a:off x="1274812" y="3784997"/>
            <a:ext cx="723900" cy="458787"/>
            <a:chOff x="1567" y="1056"/>
            <a:chExt cx="384" cy="336"/>
          </a:xfrm>
        </p:grpSpPr>
        <p:sp>
          <p:nvSpPr>
            <p:cNvPr id="87072" name="Rectangle 12"/>
            <p:cNvSpPr>
              <a:spLocks noChangeArrowheads="1"/>
            </p:cNvSpPr>
            <p:nvPr/>
          </p:nvSpPr>
          <p:spPr bwMode="auto">
            <a:xfrm>
              <a:off x="1663" y="1056"/>
              <a:ext cx="288" cy="336"/>
            </a:xfrm>
            <a:prstGeom prst="rect">
              <a:avLst/>
            </a:prstGeom>
            <a:solidFill>
              <a:srgbClr val="99CCFF"/>
            </a:solidFill>
            <a:ln w="9525">
              <a:solidFill>
                <a:schemeClr val="folHlink"/>
              </a:solidFill>
              <a:miter lim="800000"/>
              <a:headEnd/>
              <a:tailEnd/>
            </a:ln>
          </p:spPr>
          <p:txBody>
            <a:bodyPr wrap="none" anchor="ctr"/>
            <a:lstStyle/>
            <a:p>
              <a:endParaRPr lang="zh-CN" altLang="en-US"/>
            </a:p>
          </p:txBody>
        </p:sp>
        <p:sp>
          <p:nvSpPr>
            <p:cNvPr id="87073"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0"/>
                  </a:moveTo>
                  <a:lnTo>
                    <a:pt x="384" y="0"/>
                  </a:lnTo>
                  <a:lnTo>
                    <a:pt x="384" y="336"/>
                  </a:lnTo>
                  <a:lnTo>
                    <a:pt x="0" y="336"/>
                  </a:lnTo>
                </a:path>
              </a:pathLst>
            </a:custGeom>
            <a:noFill/>
            <a:ln w="28575">
              <a:solidFill>
                <a:schemeClr val="folHlink"/>
              </a:solidFill>
              <a:round/>
              <a:headEnd/>
              <a:tailEnd/>
            </a:ln>
          </p:spPr>
          <p:txBody>
            <a:bodyPr/>
            <a:lstStyle/>
            <a:p>
              <a:endParaRPr lang="zh-CN" altLang="en-US"/>
            </a:p>
          </p:txBody>
        </p:sp>
        <p:sp>
          <p:nvSpPr>
            <p:cNvPr id="87074" name="Line 14"/>
            <p:cNvSpPr>
              <a:spLocks noChangeShapeType="1"/>
            </p:cNvSpPr>
            <p:nvPr/>
          </p:nvSpPr>
          <p:spPr bwMode="auto">
            <a:xfrm>
              <a:off x="1855" y="1056"/>
              <a:ext cx="0" cy="336"/>
            </a:xfrm>
            <a:prstGeom prst="line">
              <a:avLst/>
            </a:prstGeom>
            <a:noFill/>
            <a:ln w="9525">
              <a:solidFill>
                <a:schemeClr val="folHlink"/>
              </a:solidFill>
              <a:round/>
              <a:headEnd/>
              <a:tailEnd/>
            </a:ln>
          </p:spPr>
          <p:txBody>
            <a:bodyPr/>
            <a:lstStyle/>
            <a:p>
              <a:endParaRPr lang="zh-CN" altLang="en-US"/>
            </a:p>
          </p:txBody>
        </p:sp>
        <p:sp>
          <p:nvSpPr>
            <p:cNvPr id="87075" name="Line 15"/>
            <p:cNvSpPr>
              <a:spLocks noChangeShapeType="1"/>
            </p:cNvSpPr>
            <p:nvPr/>
          </p:nvSpPr>
          <p:spPr bwMode="auto">
            <a:xfrm>
              <a:off x="1759" y="1056"/>
              <a:ext cx="0" cy="336"/>
            </a:xfrm>
            <a:prstGeom prst="line">
              <a:avLst/>
            </a:prstGeom>
            <a:noFill/>
            <a:ln w="9525">
              <a:solidFill>
                <a:schemeClr val="folHlink"/>
              </a:solidFill>
              <a:round/>
              <a:headEnd/>
              <a:tailEnd/>
            </a:ln>
          </p:spPr>
          <p:txBody>
            <a:bodyPr/>
            <a:lstStyle/>
            <a:p>
              <a:endParaRPr lang="zh-CN" altLang="en-US"/>
            </a:p>
          </p:txBody>
        </p:sp>
        <p:sp>
          <p:nvSpPr>
            <p:cNvPr id="87076" name="Line 16"/>
            <p:cNvSpPr>
              <a:spLocks noChangeShapeType="1"/>
            </p:cNvSpPr>
            <p:nvPr/>
          </p:nvSpPr>
          <p:spPr bwMode="auto">
            <a:xfrm>
              <a:off x="1663" y="1056"/>
              <a:ext cx="0" cy="336"/>
            </a:xfrm>
            <a:prstGeom prst="line">
              <a:avLst/>
            </a:prstGeom>
            <a:noFill/>
            <a:ln w="9525">
              <a:solidFill>
                <a:schemeClr val="folHlink"/>
              </a:solidFill>
              <a:round/>
              <a:headEnd/>
              <a:tailEnd/>
            </a:ln>
          </p:spPr>
          <p:txBody>
            <a:bodyPr/>
            <a:lstStyle/>
            <a:p>
              <a:endParaRPr lang="zh-CN" altLang="en-US"/>
            </a:p>
          </p:txBody>
        </p:sp>
      </p:grpSp>
      <p:sp>
        <p:nvSpPr>
          <p:cNvPr id="87048" name="Line 17"/>
          <p:cNvSpPr>
            <a:spLocks noChangeShapeType="1"/>
          </p:cNvSpPr>
          <p:nvPr/>
        </p:nvSpPr>
        <p:spPr bwMode="auto">
          <a:xfrm>
            <a:off x="1993949" y="4031059"/>
            <a:ext cx="271463" cy="6350"/>
          </a:xfrm>
          <a:prstGeom prst="line">
            <a:avLst/>
          </a:prstGeom>
          <a:noFill/>
          <a:ln w="28575">
            <a:solidFill>
              <a:schemeClr val="folHlink"/>
            </a:solidFill>
            <a:round/>
            <a:headEnd/>
            <a:tailEnd/>
          </a:ln>
        </p:spPr>
        <p:txBody>
          <a:bodyPr/>
          <a:lstStyle/>
          <a:p>
            <a:endParaRPr lang="zh-CN" altLang="en-US"/>
          </a:p>
        </p:txBody>
      </p:sp>
      <p:sp>
        <p:nvSpPr>
          <p:cNvPr id="87049" name="Rectangle 18"/>
          <p:cNvSpPr>
            <a:spLocks noChangeArrowheads="1"/>
          </p:cNvSpPr>
          <p:nvPr/>
        </p:nvSpPr>
        <p:spPr bwMode="auto">
          <a:xfrm>
            <a:off x="2055862" y="3937397"/>
            <a:ext cx="169862" cy="193675"/>
          </a:xfrm>
          <a:prstGeom prst="rect">
            <a:avLst/>
          </a:prstGeom>
          <a:solidFill>
            <a:schemeClr val="hlink"/>
          </a:solidFill>
          <a:ln w="9525">
            <a:solidFill>
              <a:schemeClr val="folHlink"/>
            </a:solidFill>
            <a:miter lim="800000"/>
            <a:headEnd/>
            <a:tailEnd/>
          </a:ln>
        </p:spPr>
        <p:txBody>
          <a:bodyPr wrap="none" anchor="ctr"/>
          <a:lstStyle/>
          <a:p>
            <a:endParaRPr lang="zh-CN" altLang="en-US"/>
          </a:p>
        </p:txBody>
      </p:sp>
      <p:sp>
        <p:nvSpPr>
          <p:cNvPr id="87050" name="AutoShape 21"/>
          <p:cNvSpPr>
            <a:spLocks noChangeArrowheads="1"/>
          </p:cNvSpPr>
          <p:nvPr/>
        </p:nvSpPr>
        <p:spPr bwMode="auto">
          <a:xfrm>
            <a:off x="2814687" y="3962797"/>
            <a:ext cx="1266825" cy="177800"/>
          </a:xfrm>
          <a:prstGeom prst="rightArrow">
            <a:avLst>
              <a:gd name="adj1" fmla="val 50000"/>
              <a:gd name="adj2" fmla="val 178125"/>
            </a:avLst>
          </a:prstGeom>
          <a:solidFill>
            <a:srgbClr val="00FFCC"/>
          </a:solidFill>
          <a:ln w="9525" algn="ctr">
            <a:solidFill>
              <a:schemeClr val="folHlink"/>
            </a:solidFill>
            <a:miter lim="800000"/>
            <a:headEnd/>
            <a:tailEnd/>
          </a:ln>
        </p:spPr>
        <p:txBody>
          <a:bodyPr wrap="none" anchor="ctr"/>
          <a:lstStyle/>
          <a:p>
            <a:endParaRPr lang="zh-CN" altLang="en-US"/>
          </a:p>
        </p:txBody>
      </p:sp>
      <p:sp>
        <p:nvSpPr>
          <p:cNvPr id="87051" name="AutoShape 26"/>
          <p:cNvSpPr>
            <a:spLocks noChangeArrowheads="1"/>
          </p:cNvSpPr>
          <p:nvPr/>
        </p:nvSpPr>
        <p:spPr bwMode="auto">
          <a:xfrm>
            <a:off x="184199" y="3962797"/>
            <a:ext cx="1268413" cy="177800"/>
          </a:xfrm>
          <a:prstGeom prst="rightArrow">
            <a:avLst>
              <a:gd name="adj1" fmla="val 50000"/>
              <a:gd name="adj2" fmla="val 178348"/>
            </a:avLst>
          </a:prstGeom>
          <a:solidFill>
            <a:srgbClr val="00FFCC"/>
          </a:solidFill>
          <a:ln w="9525">
            <a:solidFill>
              <a:schemeClr val="folHlink"/>
            </a:solidFill>
            <a:miter lim="800000"/>
            <a:headEnd/>
            <a:tailEnd/>
          </a:ln>
        </p:spPr>
        <p:txBody>
          <a:bodyPr wrap="none" anchor="ctr"/>
          <a:lstStyle/>
          <a:p>
            <a:endParaRPr lang="zh-CN" altLang="en-US"/>
          </a:p>
        </p:txBody>
      </p:sp>
      <p:sp>
        <p:nvSpPr>
          <p:cNvPr id="87052" name="AutoShape 27"/>
          <p:cNvSpPr>
            <a:spLocks noChangeArrowheads="1"/>
          </p:cNvSpPr>
          <p:nvPr/>
        </p:nvSpPr>
        <p:spPr bwMode="auto">
          <a:xfrm>
            <a:off x="6608812" y="3954859"/>
            <a:ext cx="1266825" cy="176213"/>
          </a:xfrm>
          <a:prstGeom prst="rightArrow">
            <a:avLst>
              <a:gd name="adj1" fmla="val 50000"/>
              <a:gd name="adj2" fmla="val 179729"/>
            </a:avLst>
          </a:prstGeom>
          <a:solidFill>
            <a:srgbClr val="00FFCC"/>
          </a:solidFill>
          <a:ln w="9525" algn="ctr">
            <a:solidFill>
              <a:schemeClr val="folHlink"/>
            </a:solidFill>
            <a:miter lim="800000"/>
            <a:headEnd/>
            <a:tailEnd/>
          </a:ln>
        </p:spPr>
        <p:txBody>
          <a:bodyPr wrap="none" anchor="ctr"/>
          <a:lstStyle/>
          <a:p>
            <a:endParaRPr lang="zh-CN" altLang="en-US"/>
          </a:p>
        </p:txBody>
      </p:sp>
      <p:sp>
        <p:nvSpPr>
          <p:cNvPr id="87053" name="Text Box 28"/>
          <p:cNvSpPr txBox="1">
            <a:spLocks noChangeArrowheads="1"/>
          </p:cNvSpPr>
          <p:nvPr/>
        </p:nvSpPr>
        <p:spPr bwMode="auto">
          <a:xfrm>
            <a:off x="4105324" y="3853259"/>
            <a:ext cx="1592263" cy="396875"/>
          </a:xfrm>
          <a:prstGeom prst="rect">
            <a:avLst/>
          </a:prstGeom>
          <a:noFill/>
          <a:ln w="9525">
            <a:noFill/>
            <a:miter lim="800000"/>
            <a:headEnd/>
            <a:tailEnd/>
          </a:ln>
        </p:spPr>
        <p:txBody>
          <a:bodyPr wrap="none">
            <a:spAutoFit/>
          </a:bodyPr>
          <a:lstStyle/>
          <a:p>
            <a:r>
              <a:rPr kumimoji="1" lang="en-US" altLang="zh-CN" sz="2000" b="1" dirty="0">
                <a:solidFill>
                  <a:srgbClr val="333399"/>
                </a:solidFill>
              </a:rPr>
              <a:t>1 0 1 1 0 0 1</a:t>
            </a:r>
          </a:p>
        </p:txBody>
      </p:sp>
      <p:sp>
        <p:nvSpPr>
          <p:cNvPr id="87054" name="Text Box 29"/>
          <p:cNvSpPr txBox="1">
            <a:spLocks noChangeArrowheads="1"/>
          </p:cNvSpPr>
          <p:nvPr/>
        </p:nvSpPr>
        <p:spPr bwMode="auto">
          <a:xfrm>
            <a:off x="5719812" y="3719909"/>
            <a:ext cx="488950" cy="457200"/>
          </a:xfrm>
          <a:prstGeom prst="rect">
            <a:avLst/>
          </a:prstGeom>
          <a:noFill/>
          <a:ln w="9525">
            <a:noFill/>
            <a:miter lim="800000"/>
            <a:headEnd/>
            <a:tailEnd/>
          </a:ln>
        </p:spPr>
        <p:txBody>
          <a:bodyPr wrap="none">
            <a:spAutoFit/>
          </a:bodyPr>
          <a:lstStyle/>
          <a:p>
            <a:r>
              <a:rPr kumimoji="1" lang="en-US" altLang="zh-CN" sz="2400" b="1">
                <a:solidFill>
                  <a:srgbClr val="333399"/>
                </a:solidFill>
                <a:latin typeface="Times New Roman" pitchFamily="18" charset="0"/>
              </a:rPr>
              <a:t>…</a:t>
            </a:r>
          </a:p>
        </p:txBody>
      </p:sp>
      <p:sp>
        <p:nvSpPr>
          <p:cNvPr id="87055" name="Text Box 32"/>
          <p:cNvSpPr txBox="1">
            <a:spLocks noChangeArrowheads="1"/>
          </p:cNvSpPr>
          <p:nvPr/>
        </p:nvSpPr>
        <p:spPr bwMode="auto">
          <a:xfrm>
            <a:off x="2276524" y="4681934"/>
            <a:ext cx="954107" cy="400110"/>
          </a:xfrm>
          <a:prstGeom prst="rect">
            <a:avLst/>
          </a:prstGeom>
          <a:no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发送器</a:t>
            </a:r>
          </a:p>
        </p:txBody>
      </p:sp>
      <p:sp>
        <p:nvSpPr>
          <p:cNvPr id="87056" name="Text Box 34"/>
          <p:cNvSpPr txBox="1">
            <a:spLocks noChangeArrowheads="1"/>
          </p:cNvSpPr>
          <p:nvPr/>
        </p:nvSpPr>
        <p:spPr bwMode="auto">
          <a:xfrm>
            <a:off x="1231949" y="4196159"/>
            <a:ext cx="697627" cy="400110"/>
          </a:xfrm>
          <a:prstGeom prst="rect">
            <a:avLst/>
          </a:prstGeom>
          <a:no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队列</a:t>
            </a:r>
          </a:p>
        </p:txBody>
      </p:sp>
      <p:grpSp>
        <p:nvGrpSpPr>
          <p:cNvPr id="3" name="Group 45"/>
          <p:cNvGrpSpPr>
            <a:grpSpLocks/>
          </p:cNvGrpSpPr>
          <p:nvPr/>
        </p:nvGrpSpPr>
        <p:grpSpPr bwMode="auto">
          <a:xfrm>
            <a:off x="5762675" y="2276872"/>
            <a:ext cx="1724025" cy="1612900"/>
            <a:chOff x="3534" y="1933"/>
            <a:chExt cx="1086" cy="1016"/>
          </a:xfrm>
        </p:grpSpPr>
        <p:sp>
          <p:nvSpPr>
            <p:cNvPr id="87070" name="Line 33"/>
            <p:cNvSpPr>
              <a:spLocks noChangeShapeType="1"/>
            </p:cNvSpPr>
            <p:nvPr/>
          </p:nvSpPr>
          <p:spPr bwMode="auto">
            <a:xfrm flipH="1">
              <a:off x="3602" y="2495"/>
              <a:ext cx="276" cy="454"/>
            </a:xfrm>
            <a:prstGeom prst="line">
              <a:avLst/>
            </a:prstGeom>
            <a:noFill/>
            <a:ln w="28575">
              <a:solidFill>
                <a:schemeClr val="folHlink"/>
              </a:solidFill>
              <a:round/>
              <a:headEnd/>
              <a:tailEnd type="triangle" w="med" len="lg"/>
            </a:ln>
          </p:spPr>
          <p:txBody>
            <a:bodyPr/>
            <a:lstStyle/>
            <a:p>
              <a:endParaRPr lang="zh-CN" altLang="en-US" sz="2000"/>
            </a:p>
          </p:txBody>
        </p:sp>
        <p:sp>
          <p:nvSpPr>
            <p:cNvPr id="87071" name="Text Box 36"/>
            <p:cNvSpPr txBox="1">
              <a:spLocks noChangeArrowheads="1"/>
            </p:cNvSpPr>
            <p:nvPr/>
          </p:nvSpPr>
          <p:spPr bwMode="auto">
            <a:xfrm>
              <a:off x="3534" y="1933"/>
              <a:ext cx="1086" cy="446"/>
            </a:xfrm>
            <a:prstGeom prst="rect">
              <a:avLst/>
            </a:prstGeom>
            <a:solidFill>
              <a:srgbClr val="FFFF99"/>
            </a:solidFill>
            <a:ln w="76200" cmpd="tri">
              <a:solidFill>
                <a:schemeClr val="folHlink"/>
              </a:solidFill>
              <a:miter lim="800000"/>
              <a:headEnd/>
              <a:tailEnd/>
            </a:ln>
          </p:spPr>
          <p:txBody>
            <a:bodyPr wrap="none">
              <a:spAutoFit/>
            </a:bodyPr>
            <a:lstStyle/>
            <a:p>
              <a:pPr algn="ctr"/>
              <a:r>
                <a:rPr kumimoji="1" lang="zh-CN" altLang="en-US" sz="2000">
                  <a:solidFill>
                    <a:srgbClr val="333399"/>
                  </a:solidFill>
                  <a:latin typeface="黑体" pitchFamily="49" charset="-122"/>
                  <a:ea typeface="黑体" pitchFamily="49" charset="-122"/>
                </a:rPr>
                <a:t>在链路上产生</a:t>
              </a:r>
            </a:p>
            <a:p>
              <a:pPr algn="ctr"/>
              <a:r>
                <a:rPr kumimoji="1" lang="zh-CN" altLang="en-US" sz="2000">
                  <a:solidFill>
                    <a:srgbClr val="333399"/>
                  </a:solidFill>
                  <a:latin typeface="黑体" pitchFamily="49" charset="-122"/>
                  <a:ea typeface="黑体" pitchFamily="49" charset="-122"/>
                </a:rPr>
                <a:t>传播时延</a:t>
              </a:r>
            </a:p>
          </p:txBody>
        </p:sp>
      </p:grpSp>
      <p:sp>
        <p:nvSpPr>
          <p:cNvPr id="87058" name="Text Box 37"/>
          <p:cNvSpPr txBox="1">
            <a:spLocks noChangeArrowheads="1"/>
          </p:cNvSpPr>
          <p:nvPr/>
        </p:nvSpPr>
        <p:spPr bwMode="auto">
          <a:xfrm>
            <a:off x="7748637" y="4772422"/>
            <a:ext cx="933269" cy="400110"/>
          </a:xfrm>
          <a:prstGeom prst="rect">
            <a:avLst/>
          </a:prstGeom>
          <a:no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结点</a:t>
            </a:r>
            <a:r>
              <a:rPr kumimoji="1" lang="zh-CN" altLang="en-US" sz="2000">
                <a:solidFill>
                  <a:srgbClr val="333399"/>
                </a:solidFill>
                <a:ea typeface="黑体" pitchFamily="49" charset="-122"/>
              </a:rPr>
              <a:t> </a:t>
            </a:r>
            <a:r>
              <a:rPr kumimoji="1" lang="en-US" altLang="zh-CN" sz="2000">
                <a:solidFill>
                  <a:srgbClr val="333399"/>
                </a:solidFill>
                <a:ea typeface="黑体" pitchFamily="49" charset="-122"/>
              </a:rPr>
              <a:t>B</a:t>
            </a:r>
          </a:p>
        </p:txBody>
      </p:sp>
      <p:sp>
        <p:nvSpPr>
          <p:cNvPr id="87059" name="Text Box 38"/>
          <p:cNvSpPr txBox="1">
            <a:spLocks noChangeArrowheads="1"/>
          </p:cNvSpPr>
          <p:nvPr/>
        </p:nvSpPr>
        <p:spPr bwMode="auto">
          <a:xfrm>
            <a:off x="1052562" y="4681934"/>
            <a:ext cx="933525" cy="400110"/>
          </a:xfrm>
          <a:prstGeom prst="rect">
            <a:avLst/>
          </a:prstGeom>
          <a:no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结点</a:t>
            </a:r>
            <a:r>
              <a:rPr kumimoji="1" lang="zh-CN" altLang="en-US" sz="2000">
                <a:solidFill>
                  <a:srgbClr val="333399"/>
                </a:solidFill>
                <a:ea typeface="黑体" pitchFamily="49" charset="-122"/>
              </a:rPr>
              <a:t> </a:t>
            </a:r>
            <a:r>
              <a:rPr kumimoji="1" lang="en-US" altLang="zh-CN" sz="2000">
                <a:solidFill>
                  <a:srgbClr val="333399"/>
                </a:solidFill>
                <a:ea typeface="黑体" pitchFamily="49" charset="-122"/>
              </a:rPr>
              <a:t>A</a:t>
            </a:r>
          </a:p>
        </p:txBody>
      </p:sp>
      <p:grpSp>
        <p:nvGrpSpPr>
          <p:cNvPr id="4" name="Group 44"/>
          <p:cNvGrpSpPr>
            <a:grpSpLocks/>
          </p:cNvGrpSpPr>
          <p:nvPr/>
        </p:nvGrpSpPr>
        <p:grpSpPr bwMode="auto">
          <a:xfrm>
            <a:off x="2132062" y="2492772"/>
            <a:ext cx="2876550" cy="1470025"/>
            <a:chOff x="1247" y="2069"/>
            <a:chExt cx="1812" cy="926"/>
          </a:xfrm>
        </p:grpSpPr>
        <p:sp>
          <p:nvSpPr>
            <p:cNvPr id="87068" name="Text Box 24"/>
            <p:cNvSpPr txBox="1">
              <a:spLocks noChangeArrowheads="1"/>
            </p:cNvSpPr>
            <p:nvPr/>
          </p:nvSpPr>
          <p:spPr bwMode="auto">
            <a:xfrm>
              <a:off x="1327" y="2069"/>
              <a:ext cx="1732" cy="446"/>
            </a:xfrm>
            <a:prstGeom prst="rect">
              <a:avLst/>
            </a:prstGeom>
            <a:solidFill>
              <a:srgbClr val="FFFF99"/>
            </a:solidFill>
            <a:ln w="76200" cmpd="tri">
              <a:solidFill>
                <a:schemeClr val="folHlink"/>
              </a:solidFill>
              <a:miter lim="800000"/>
              <a:headEnd/>
              <a:tailEnd/>
            </a:ln>
          </p:spPr>
          <p:txBody>
            <a:bodyPr wrap="none">
              <a:spAutoFit/>
            </a:bodyPr>
            <a:lstStyle/>
            <a:p>
              <a:pPr algn="ctr"/>
              <a:r>
                <a:rPr kumimoji="1" lang="zh-CN" altLang="en-US" sz="2000">
                  <a:solidFill>
                    <a:srgbClr val="333399"/>
                  </a:solidFill>
                  <a:latin typeface="黑体" pitchFamily="49" charset="-122"/>
                  <a:ea typeface="黑体" pitchFamily="49" charset="-122"/>
                </a:rPr>
                <a:t>在发送器产生传输时延</a:t>
              </a:r>
            </a:p>
            <a:p>
              <a:pPr algn="ctr"/>
              <a:r>
                <a:rPr kumimoji="1" lang="en-US" altLang="zh-CN" sz="2000">
                  <a:solidFill>
                    <a:srgbClr val="333399"/>
                  </a:solidFill>
                  <a:latin typeface="黑体" pitchFamily="49" charset="-122"/>
                  <a:ea typeface="黑体" pitchFamily="49" charset="-122"/>
                </a:rPr>
                <a:t>(</a:t>
              </a:r>
              <a:r>
                <a:rPr kumimoji="1" lang="zh-CN" altLang="en-US" sz="2000">
                  <a:solidFill>
                    <a:srgbClr val="333399"/>
                  </a:solidFill>
                  <a:latin typeface="黑体" pitchFamily="49" charset="-122"/>
                  <a:ea typeface="黑体" pitchFamily="49" charset="-122"/>
                </a:rPr>
                <a:t>即发送时延</a:t>
              </a:r>
              <a:r>
                <a:rPr kumimoji="1" lang="en-US" altLang="zh-CN" sz="2000">
                  <a:solidFill>
                    <a:srgbClr val="333399"/>
                  </a:solidFill>
                  <a:latin typeface="黑体" pitchFamily="49" charset="-122"/>
                  <a:ea typeface="黑体" pitchFamily="49" charset="-122"/>
                </a:rPr>
                <a:t>)</a:t>
              </a:r>
            </a:p>
          </p:txBody>
        </p:sp>
        <p:sp>
          <p:nvSpPr>
            <p:cNvPr id="87069" name="Line 40"/>
            <p:cNvSpPr>
              <a:spLocks noChangeShapeType="1"/>
            </p:cNvSpPr>
            <p:nvPr/>
          </p:nvSpPr>
          <p:spPr bwMode="auto">
            <a:xfrm flipH="1">
              <a:off x="1247" y="2614"/>
              <a:ext cx="454" cy="381"/>
            </a:xfrm>
            <a:prstGeom prst="line">
              <a:avLst/>
            </a:prstGeom>
            <a:noFill/>
            <a:ln w="28575">
              <a:solidFill>
                <a:schemeClr val="folHlink"/>
              </a:solidFill>
              <a:round/>
              <a:headEnd/>
              <a:tailEnd type="triangle" w="med" len="lg"/>
            </a:ln>
          </p:spPr>
          <p:txBody>
            <a:bodyPr/>
            <a:lstStyle/>
            <a:p>
              <a:endParaRPr lang="zh-CN" altLang="en-US" sz="2000"/>
            </a:p>
          </p:txBody>
        </p:sp>
      </p:grpSp>
      <p:sp>
        <p:nvSpPr>
          <p:cNvPr id="87061" name="Line 41"/>
          <p:cNvSpPr>
            <a:spLocks noChangeShapeType="1"/>
          </p:cNvSpPr>
          <p:nvPr/>
        </p:nvSpPr>
        <p:spPr bwMode="auto">
          <a:xfrm flipH="1" flipV="1">
            <a:off x="2132062" y="4105672"/>
            <a:ext cx="431800" cy="647700"/>
          </a:xfrm>
          <a:prstGeom prst="line">
            <a:avLst/>
          </a:prstGeom>
          <a:noFill/>
          <a:ln w="28575">
            <a:solidFill>
              <a:schemeClr val="folHlink"/>
            </a:solidFill>
            <a:round/>
            <a:headEnd/>
            <a:tailEnd type="triangle" w="med" len="lg"/>
          </a:ln>
        </p:spPr>
        <p:txBody>
          <a:bodyPr/>
          <a:lstStyle/>
          <a:p>
            <a:endParaRPr lang="zh-CN" altLang="en-US"/>
          </a:p>
        </p:txBody>
      </p:sp>
      <p:sp>
        <p:nvSpPr>
          <p:cNvPr id="87062" name="Line 39"/>
          <p:cNvSpPr>
            <a:spLocks noChangeShapeType="1"/>
          </p:cNvSpPr>
          <p:nvPr/>
        </p:nvSpPr>
        <p:spPr bwMode="auto">
          <a:xfrm flipH="1">
            <a:off x="1592312" y="2349897"/>
            <a:ext cx="55562" cy="1008062"/>
          </a:xfrm>
          <a:prstGeom prst="line">
            <a:avLst/>
          </a:prstGeom>
          <a:noFill/>
          <a:ln w="28575">
            <a:solidFill>
              <a:schemeClr val="folHlink"/>
            </a:solidFill>
            <a:round/>
            <a:headEnd/>
            <a:tailEnd type="triangle" w="med" len="lg"/>
          </a:ln>
        </p:spPr>
        <p:txBody>
          <a:bodyPr/>
          <a:lstStyle/>
          <a:p>
            <a:endParaRPr lang="zh-CN" altLang="en-US"/>
          </a:p>
        </p:txBody>
      </p:sp>
      <p:sp>
        <p:nvSpPr>
          <p:cNvPr id="87063" name="Text Box 42"/>
          <p:cNvSpPr txBox="1">
            <a:spLocks noChangeArrowheads="1"/>
          </p:cNvSpPr>
          <p:nvPr/>
        </p:nvSpPr>
        <p:spPr bwMode="auto">
          <a:xfrm>
            <a:off x="428367" y="1432322"/>
            <a:ext cx="2492990" cy="707886"/>
          </a:xfrm>
          <a:prstGeom prst="rect">
            <a:avLst/>
          </a:prstGeom>
          <a:solidFill>
            <a:srgbClr val="FFFF99"/>
          </a:solidFill>
          <a:ln w="76200" cmpd="tri">
            <a:solidFill>
              <a:schemeClr val="folHlink"/>
            </a:solidFill>
            <a:miter lim="800000"/>
            <a:headEnd/>
            <a:tailEnd/>
          </a:ln>
        </p:spPr>
        <p:txBody>
          <a:bodyPr wrap="none">
            <a:spAutoFit/>
          </a:bodyPr>
          <a:lstStyle/>
          <a:p>
            <a:pPr algn="ctr"/>
            <a:r>
              <a:rPr kumimoji="1" lang="zh-CN" altLang="en-US" sz="2000" dirty="0">
                <a:solidFill>
                  <a:srgbClr val="333399"/>
                </a:solidFill>
                <a:latin typeface="黑体" pitchFamily="49" charset="-122"/>
                <a:ea typeface="黑体" pitchFamily="49" charset="-122"/>
              </a:rPr>
              <a:t>在结点</a:t>
            </a:r>
            <a:r>
              <a:rPr kumimoji="1" lang="zh-CN" altLang="en-US" sz="2000" dirty="0">
                <a:solidFill>
                  <a:srgbClr val="333399"/>
                </a:solidFill>
                <a:ea typeface="黑体" pitchFamily="49" charset="-122"/>
              </a:rPr>
              <a:t> </a:t>
            </a:r>
            <a:r>
              <a:rPr kumimoji="1" lang="en-US" altLang="zh-CN" sz="2000" dirty="0">
                <a:solidFill>
                  <a:srgbClr val="333399"/>
                </a:solidFill>
                <a:ea typeface="黑体" pitchFamily="49" charset="-122"/>
              </a:rPr>
              <a:t>A </a:t>
            </a:r>
            <a:r>
              <a:rPr kumimoji="1" lang="zh-CN" altLang="en-US" sz="2000" dirty="0">
                <a:solidFill>
                  <a:srgbClr val="333399"/>
                </a:solidFill>
                <a:latin typeface="黑体" pitchFamily="49" charset="-122"/>
                <a:ea typeface="黑体" pitchFamily="49" charset="-122"/>
              </a:rPr>
              <a:t>中产生</a:t>
            </a:r>
          </a:p>
          <a:p>
            <a:pPr algn="ctr"/>
            <a:r>
              <a:rPr kumimoji="1" lang="zh-CN" altLang="en-US" sz="2000" dirty="0">
                <a:solidFill>
                  <a:srgbClr val="333399"/>
                </a:solidFill>
                <a:latin typeface="黑体" pitchFamily="49" charset="-122"/>
                <a:ea typeface="黑体" pitchFamily="49" charset="-122"/>
              </a:rPr>
              <a:t>处理时延和排队时延</a:t>
            </a:r>
          </a:p>
        </p:txBody>
      </p:sp>
      <p:sp>
        <p:nvSpPr>
          <p:cNvPr id="87064" name="Text Box 46"/>
          <p:cNvSpPr txBox="1">
            <a:spLocks noChangeArrowheads="1"/>
          </p:cNvSpPr>
          <p:nvPr/>
        </p:nvSpPr>
        <p:spPr bwMode="auto">
          <a:xfrm>
            <a:off x="152449" y="3500834"/>
            <a:ext cx="697627" cy="400110"/>
          </a:xfrm>
          <a:prstGeom prst="rect">
            <a:avLst/>
          </a:prstGeom>
          <a:no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数据</a:t>
            </a:r>
            <a:endParaRPr kumimoji="1" lang="zh-CN" altLang="en-US" sz="2000">
              <a:solidFill>
                <a:srgbClr val="333399"/>
              </a:solidFill>
              <a:ea typeface="黑体" pitchFamily="49" charset="-122"/>
            </a:endParaRPr>
          </a:p>
        </p:txBody>
      </p:sp>
      <p:sp>
        <p:nvSpPr>
          <p:cNvPr id="87065" name="Text Box 48"/>
          <p:cNvSpPr txBox="1">
            <a:spLocks noChangeArrowheads="1"/>
          </p:cNvSpPr>
          <p:nvPr/>
        </p:nvSpPr>
        <p:spPr bwMode="auto">
          <a:xfrm>
            <a:off x="4400599" y="4221559"/>
            <a:ext cx="697627" cy="400110"/>
          </a:xfrm>
          <a:prstGeom prst="rect">
            <a:avLst/>
          </a:prstGeom>
          <a:no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链路</a:t>
            </a:r>
            <a:endParaRPr kumimoji="1" lang="zh-CN" altLang="en-US" sz="2000">
              <a:solidFill>
                <a:srgbClr val="333399"/>
              </a:solidFill>
              <a:ea typeface="黑体" pitchFamily="49" charset="-122"/>
            </a:endParaRPr>
          </a:p>
        </p:txBody>
      </p:sp>
      <p:sp>
        <p:nvSpPr>
          <p:cNvPr id="87066" name="日期占位符 36"/>
          <p:cNvSpPr>
            <a:spLocks noGrp="1"/>
          </p:cNvSpPr>
          <p:nvPr>
            <p:ph type="dt" sz="quarter" idx="10"/>
          </p:nvPr>
        </p:nvSpPr>
        <p:spPr>
          <a:noFill/>
        </p:spPr>
        <p:txBody>
          <a:bodyPr/>
          <a:lstStyle/>
          <a:p>
            <a:fld id="{13CC1467-C2A8-4260-ABBC-6AE791E370C2}" type="datetime1">
              <a:rPr lang="zh-CN" altLang="en-US" smtClean="0"/>
              <a:pPr/>
              <a:t>2018/1/10</a:t>
            </a:fld>
            <a:endParaRPr lang="en-US" altLang="zh-CN"/>
          </a:p>
        </p:txBody>
      </p:sp>
      <p:sp>
        <p:nvSpPr>
          <p:cNvPr id="87067" name="灯片编号占位符 37"/>
          <p:cNvSpPr>
            <a:spLocks noGrp="1"/>
          </p:cNvSpPr>
          <p:nvPr>
            <p:ph type="sldNum" sz="quarter" idx="11"/>
          </p:nvPr>
        </p:nvSpPr>
        <p:spPr>
          <a:xfrm>
            <a:off x="3810000" y="6400800"/>
            <a:ext cx="5334000" cy="457200"/>
          </a:xfrm>
          <a:noFill/>
        </p:spPr>
        <p:txBody>
          <a:bodyPr/>
          <a:lstStyle/>
          <a:p>
            <a:pPr algn="r"/>
            <a:fld id="{7A0B4D0D-0F9C-4417-9EB3-5B968B33AD50}" type="slidenum">
              <a:rPr lang="en-US" altLang="zh-CN" smtClean="0">
                <a:ea typeface="宋体" charset="-122"/>
              </a:rPr>
              <a:pPr algn="r"/>
              <a:t>43</a:t>
            </a:fld>
            <a:endParaRPr lang="en-US" altLang="zh-CN" dirty="0">
              <a:ea typeface="宋体" charset="-122"/>
            </a:endParaRPr>
          </a:p>
        </p:txBody>
      </p:sp>
      <p:sp>
        <p:nvSpPr>
          <p:cNvPr id="37" name="矩形 36"/>
          <p:cNvSpPr/>
          <p:nvPr/>
        </p:nvSpPr>
        <p:spPr>
          <a:xfrm>
            <a:off x="611560" y="5373216"/>
            <a:ext cx="8064896" cy="523220"/>
          </a:xfrm>
          <a:prstGeom prst="rect">
            <a:avLst/>
          </a:prstGeom>
        </p:spPr>
        <p:txBody>
          <a:bodyPr wrap="square">
            <a:spAutoFit/>
          </a:bodyPr>
          <a:lstStyle/>
          <a:p>
            <a:pPr>
              <a:buFontTx/>
              <a:buNone/>
              <a:defRPr/>
            </a:pPr>
            <a:r>
              <a:rPr lang="zh-CN" altLang="zh-CN" sz="2800" b="1" dirty="0">
                <a:solidFill>
                  <a:srgbClr val="FF0000"/>
                </a:solidFill>
                <a:latin typeface="华文新魏" pitchFamily="2" charset="-122"/>
                <a:ea typeface="华文新魏" pitchFamily="2" charset="-122"/>
              </a:rPr>
              <a:t>总延时</a:t>
            </a:r>
            <a:r>
              <a:rPr lang="en-US" altLang="zh-CN" sz="2800" b="1" dirty="0">
                <a:solidFill>
                  <a:srgbClr val="FF0000"/>
                </a:solidFill>
                <a:latin typeface="华文新魏" pitchFamily="2" charset="-122"/>
                <a:ea typeface="华文新魏" pitchFamily="2" charset="-122"/>
              </a:rPr>
              <a:t>=</a:t>
            </a:r>
            <a:r>
              <a:rPr lang="zh-CN" altLang="zh-CN" sz="2800" b="1" dirty="0">
                <a:solidFill>
                  <a:srgbClr val="FF0000"/>
                </a:solidFill>
                <a:latin typeface="华文新魏" pitchFamily="2" charset="-122"/>
                <a:ea typeface="华文新魏" pitchFamily="2" charset="-122"/>
              </a:rPr>
              <a:t>发送延时</a:t>
            </a:r>
            <a:r>
              <a:rPr lang="en-US" altLang="zh-CN" sz="2800" b="1" dirty="0">
                <a:solidFill>
                  <a:srgbClr val="FF0000"/>
                </a:solidFill>
                <a:latin typeface="华文新魏" pitchFamily="2" charset="-122"/>
                <a:ea typeface="华文新魏" pitchFamily="2" charset="-122"/>
              </a:rPr>
              <a:t>+</a:t>
            </a:r>
            <a:r>
              <a:rPr lang="zh-CN" altLang="zh-CN" sz="2800" b="1" dirty="0">
                <a:solidFill>
                  <a:srgbClr val="FF0000"/>
                </a:solidFill>
                <a:latin typeface="华文新魏" pitchFamily="2" charset="-122"/>
                <a:ea typeface="华文新魏" pitchFamily="2" charset="-122"/>
              </a:rPr>
              <a:t>传播延时</a:t>
            </a:r>
            <a:r>
              <a:rPr lang="en-US" altLang="zh-CN" sz="2800" b="1" dirty="0">
                <a:solidFill>
                  <a:srgbClr val="FF0000"/>
                </a:solidFill>
                <a:latin typeface="华文新魏" pitchFamily="2" charset="-122"/>
                <a:ea typeface="华文新魏" pitchFamily="2" charset="-122"/>
              </a:rPr>
              <a:t>+</a:t>
            </a:r>
            <a:r>
              <a:rPr lang="zh-CN" altLang="zh-CN" sz="2800" b="1" dirty="0">
                <a:solidFill>
                  <a:srgbClr val="FF0000"/>
                </a:solidFill>
                <a:latin typeface="华文新魏" pitchFamily="2" charset="-122"/>
                <a:ea typeface="华文新魏" pitchFamily="2" charset="-122"/>
              </a:rPr>
              <a:t>排队延时</a:t>
            </a:r>
            <a:r>
              <a:rPr lang="en-US" altLang="zh-CN" sz="2800" b="1" dirty="0">
                <a:solidFill>
                  <a:srgbClr val="FF0000"/>
                </a:solidFill>
                <a:latin typeface="华文新魏" pitchFamily="2" charset="-122"/>
                <a:ea typeface="华文新魏" pitchFamily="2" charset="-122"/>
              </a:rPr>
              <a:t>+</a:t>
            </a:r>
            <a:r>
              <a:rPr lang="zh-CN" altLang="zh-CN" sz="2800" b="1" dirty="0">
                <a:solidFill>
                  <a:srgbClr val="FF0000"/>
                </a:solidFill>
                <a:latin typeface="华文新魏" pitchFamily="2" charset="-122"/>
                <a:ea typeface="华文新魏" pitchFamily="2" charset="-122"/>
              </a:rPr>
              <a:t>处理延时</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7772400" cy="803275"/>
          </a:xfrm>
        </p:spPr>
        <p:txBody>
          <a:bodyPr/>
          <a:lstStyle/>
          <a:p>
            <a:pPr algn="l">
              <a:defRPr/>
            </a:pPr>
            <a:r>
              <a:rPr lang="zh-CN" altLang="zh-CN" sz="2800" u="sng" dirty="0">
                <a:solidFill>
                  <a:schemeClr val="accent6"/>
                </a:solidFill>
                <a:latin typeface="华文新魏" pitchFamily="2" charset="-122"/>
                <a:ea typeface="华文新魏" pitchFamily="2" charset="-122"/>
              </a:rPr>
              <a:t>电路交换过程的总延时组成</a:t>
            </a:r>
            <a:endParaRPr lang="zh-CN" altLang="en-US" sz="2800"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913BC26-DE3E-4219-BEE6-CED121C358C1}" type="slidenum">
              <a:rPr lang="zh-CN" altLang="en-US" smtClean="0">
                <a:solidFill>
                  <a:srgbClr val="000000"/>
                </a:solidFill>
              </a:rPr>
              <a:pPr>
                <a:defRPr/>
              </a:pPr>
              <a:t>44</a:t>
            </a:fld>
            <a:endParaRPr lang="en-US" altLang="zh-CN">
              <a:solidFill>
                <a:srgbClr val="000000"/>
              </a:solidFill>
            </a:endParaRPr>
          </a:p>
        </p:txBody>
      </p:sp>
      <p:pic>
        <p:nvPicPr>
          <p:cNvPr id="100354" name="Picture 2"/>
          <p:cNvPicPr>
            <a:picLocks noChangeAspect="1" noChangeArrowheads="1"/>
          </p:cNvPicPr>
          <p:nvPr/>
        </p:nvPicPr>
        <p:blipFill>
          <a:blip r:embed="rId2" cstate="print"/>
          <a:srcRect/>
          <a:stretch>
            <a:fillRect/>
          </a:stretch>
        </p:blipFill>
        <p:spPr bwMode="auto">
          <a:xfrm>
            <a:off x="1907704" y="836711"/>
            <a:ext cx="4896544" cy="5926721"/>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内容占位符 2"/>
          <p:cNvSpPr>
            <a:spLocks noGrp="1"/>
          </p:cNvSpPr>
          <p:nvPr>
            <p:ph idx="1"/>
          </p:nvPr>
        </p:nvSpPr>
        <p:spPr>
          <a:xfrm>
            <a:off x="251520" y="188640"/>
            <a:ext cx="7772400" cy="5259387"/>
          </a:xfrm>
        </p:spPr>
        <p:txBody>
          <a:bodyPr/>
          <a:lstStyle/>
          <a:p>
            <a:pPr eaLnBrk="1" hangingPunct="1">
              <a:buFontTx/>
              <a:buNone/>
              <a:defRPr/>
            </a:pPr>
            <a:r>
              <a:rPr lang="zh-CN" altLang="zh-CN" sz="2800" b="1" u="sng" dirty="0">
                <a:solidFill>
                  <a:schemeClr val="accent6"/>
                </a:solidFill>
                <a:latin typeface="华文新魏" pitchFamily="2" charset="-122"/>
                <a:ea typeface="华文新魏" pitchFamily="2" charset="-122"/>
              </a:rPr>
              <a:t>分组交换的总延时组成</a:t>
            </a:r>
            <a:endParaRPr lang="zh-CN" altLang="en-US" sz="28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27E9968-20C7-4791-BDB3-7F7E9E9231F4}" type="slidenum">
              <a:rPr lang="zh-CN" altLang="en-US">
                <a:solidFill>
                  <a:srgbClr val="000000"/>
                </a:solidFill>
              </a:rPr>
              <a:pPr>
                <a:defRPr/>
              </a:pPr>
              <a:t>45</a:t>
            </a:fld>
            <a:endParaRPr lang="en-US" altLang="zh-CN">
              <a:solidFill>
                <a:srgbClr val="000000"/>
              </a:solidFill>
            </a:endParaRPr>
          </a:p>
        </p:txBody>
      </p:sp>
      <p:pic>
        <p:nvPicPr>
          <p:cNvPr id="56326" name="Picture 6"/>
          <p:cNvPicPr>
            <a:picLocks noChangeAspect="1" noChangeArrowheads="1"/>
          </p:cNvPicPr>
          <p:nvPr/>
        </p:nvPicPr>
        <p:blipFill>
          <a:blip r:embed="rId2" cstate="print"/>
          <a:srcRect/>
          <a:stretch>
            <a:fillRect/>
          </a:stretch>
        </p:blipFill>
        <p:spPr bwMode="auto">
          <a:xfrm>
            <a:off x="1331640" y="908720"/>
            <a:ext cx="6883731" cy="561662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4"/>
          <p:cNvSpPr>
            <a:spLocks noGrp="1"/>
          </p:cNvSpPr>
          <p:nvPr>
            <p:ph type="sldNum" sz="quarter" idx="11"/>
          </p:nvPr>
        </p:nvSpPr>
        <p:spPr>
          <a:xfrm>
            <a:off x="8305800" y="6400800"/>
            <a:ext cx="625475" cy="457200"/>
          </a:xfrm>
          <a:noFill/>
        </p:spPr>
        <p:txBody>
          <a:bodyPr/>
          <a:lstStyle/>
          <a:p>
            <a:fld id="{72540726-BBF6-4567-A0E9-81F7428B005D}" type="slidenum">
              <a:rPr lang="en-US" altLang="zh-CN" smtClean="0">
                <a:ea typeface="宋体" charset="-122"/>
              </a:rPr>
              <a:pPr/>
              <a:t>46</a:t>
            </a:fld>
            <a:endParaRPr lang="en-US" altLang="zh-CN">
              <a:ea typeface="宋体" charset="-122"/>
            </a:endParaRPr>
          </a:p>
        </p:txBody>
      </p:sp>
      <p:pic>
        <p:nvPicPr>
          <p:cNvPr id="90115" name="Picture 3"/>
          <p:cNvPicPr>
            <a:picLocks noChangeAspect="1" noChangeArrowheads="1"/>
          </p:cNvPicPr>
          <p:nvPr/>
        </p:nvPicPr>
        <p:blipFill>
          <a:blip r:embed="rId2" cstate="print"/>
          <a:srcRect/>
          <a:stretch>
            <a:fillRect/>
          </a:stretch>
        </p:blipFill>
        <p:spPr bwMode="auto">
          <a:xfrm>
            <a:off x="1404938" y="0"/>
            <a:ext cx="6334125" cy="6858000"/>
          </a:xfrm>
          <a:prstGeom prst="rect">
            <a:avLst/>
          </a:prstGeom>
          <a:noFill/>
          <a:ln w="9525">
            <a:noFill/>
            <a:miter lim="800000"/>
            <a:headEnd/>
            <a:tailEnd/>
          </a:ln>
        </p:spPr>
      </p:pic>
      <p:sp>
        <p:nvSpPr>
          <p:cNvPr id="4" name="Line 6"/>
          <p:cNvSpPr>
            <a:spLocks noChangeShapeType="1"/>
          </p:cNvSpPr>
          <p:nvPr/>
        </p:nvSpPr>
        <p:spPr bwMode="auto">
          <a:xfrm flipV="1">
            <a:off x="3419475" y="908050"/>
            <a:ext cx="2016125" cy="144463"/>
          </a:xfrm>
          <a:prstGeom prst="line">
            <a:avLst/>
          </a:prstGeom>
          <a:noFill/>
          <a:ln w="19050">
            <a:solidFill>
              <a:srgbClr val="FF0000"/>
            </a:solidFill>
            <a:round/>
            <a:headEnd type="triangle" w="med" len="med"/>
            <a:tailEnd/>
          </a:ln>
        </p:spPr>
        <p:txBody>
          <a:bodyPr/>
          <a:lstStyle/>
          <a:p>
            <a:endParaRPr lang="zh-CN" altLang="en-US"/>
          </a:p>
        </p:txBody>
      </p:sp>
      <p:sp>
        <p:nvSpPr>
          <p:cNvPr id="5" name="Text Box 12"/>
          <p:cNvSpPr txBox="1">
            <a:spLocks noChangeArrowheads="1"/>
          </p:cNvSpPr>
          <p:nvPr/>
        </p:nvSpPr>
        <p:spPr bwMode="auto">
          <a:xfrm>
            <a:off x="5435600" y="476250"/>
            <a:ext cx="3708400" cy="646113"/>
          </a:xfrm>
          <a:prstGeom prst="rect">
            <a:avLst/>
          </a:prstGeom>
          <a:noFill/>
          <a:ln w="9525">
            <a:noFill/>
            <a:miter lim="800000"/>
            <a:headEnd/>
            <a:tailEnd/>
          </a:ln>
        </p:spPr>
        <p:txBody>
          <a:bodyPr>
            <a:spAutoFit/>
          </a:bodyPr>
          <a:lstStyle/>
          <a:p>
            <a:r>
              <a:rPr lang="zh-CN" altLang="en-US">
                <a:solidFill>
                  <a:srgbClr val="FF0000"/>
                </a:solidFill>
                <a:latin typeface="Comic Sans MS" pitchFamily="66" charset="0"/>
              </a:rPr>
              <a:t>* </a:t>
            </a:r>
            <a:r>
              <a:rPr lang="en-US" altLang="zh-CN">
                <a:solidFill>
                  <a:srgbClr val="FF0000"/>
                </a:solidFill>
                <a:latin typeface="Comic Sans MS" pitchFamily="66" charset="0"/>
              </a:rPr>
              <a:t>no response (probe lost, router not replying)</a:t>
            </a:r>
          </a:p>
        </p:txBody>
      </p:sp>
      <p:sp>
        <p:nvSpPr>
          <p:cNvPr id="6" name="Line 6"/>
          <p:cNvSpPr>
            <a:spLocks noChangeShapeType="1"/>
          </p:cNvSpPr>
          <p:nvPr/>
        </p:nvSpPr>
        <p:spPr bwMode="auto">
          <a:xfrm flipV="1">
            <a:off x="3708400" y="4797425"/>
            <a:ext cx="2016125" cy="144463"/>
          </a:xfrm>
          <a:prstGeom prst="line">
            <a:avLst/>
          </a:prstGeom>
          <a:noFill/>
          <a:ln w="19050">
            <a:solidFill>
              <a:srgbClr val="FF0000"/>
            </a:solidFill>
            <a:round/>
            <a:headEnd type="triangle" w="med" len="med"/>
            <a:tailEnd/>
          </a:ln>
        </p:spPr>
        <p:txBody>
          <a:bodyPr/>
          <a:lstStyle/>
          <a:p>
            <a:endParaRPr lang="zh-CN" altLang="en-US"/>
          </a:p>
        </p:txBody>
      </p:sp>
      <p:sp>
        <p:nvSpPr>
          <p:cNvPr id="7" name="Text Box 15"/>
          <p:cNvSpPr txBox="1">
            <a:spLocks noChangeArrowheads="1"/>
          </p:cNvSpPr>
          <p:nvPr/>
        </p:nvSpPr>
        <p:spPr bwMode="auto">
          <a:xfrm>
            <a:off x="5724525" y="4149725"/>
            <a:ext cx="1787525" cy="701675"/>
          </a:xfrm>
          <a:prstGeom prst="rect">
            <a:avLst/>
          </a:prstGeom>
          <a:noFill/>
          <a:ln w="9525">
            <a:noFill/>
            <a:miter lim="800000"/>
            <a:headEnd/>
            <a:tailEnd/>
          </a:ln>
        </p:spPr>
        <p:txBody>
          <a:bodyPr wrap="none">
            <a:spAutoFit/>
          </a:bodyPr>
          <a:lstStyle/>
          <a:p>
            <a:r>
              <a:rPr lang="en-US" altLang="zh-CN" sz="2000">
                <a:solidFill>
                  <a:srgbClr val="FF0000"/>
                </a:solidFill>
                <a:latin typeface="Comic Sans MS" pitchFamily="66" charset="0"/>
              </a:rPr>
              <a:t>trans-oceanic</a:t>
            </a:r>
          </a:p>
          <a:p>
            <a:r>
              <a:rPr lang="en-US" altLang="zh-CN" sz="2000">
                <a:solidFill>
                  <a:srgbClr val="FF0000"/>
                </a:solidFill>
                <a:latin typeface="Comic Sans MS" pitchFamily="66" charset="0"/>
              </a:rPr>
              <a:t>link</a:t>
            </a:r>
            <a:endParaRPr lang="en-US" altLang="zh-CN" sz="2000"/>
          </a:p>
        </p:txBody>
      </p:sp>
      <p:sp>
        <p:nvSpPr>
          <p:cNvPr id="8" name="Line 8"/>
          <p:cNvSpPr>
            <a:spLocks noChangeShapeType="1"/>
          </p:cNvSpPr>
          <p:nvPr/>
        </p:nvSpPr>
        <p:spPr bwMode="auto">
          <a:xfrm flipV="1">
            <a:off x="2303463" y="631825"/>
            <a:ext cx="671512" cy="412750"/>
          </a:xfrm>
          <a:prstGeom prst="line">
            <a:avLst/>
          </a:prstGeom>
          <a:noFill/>
          <a:ln w="19050">
            <a:solidFill>
              <a:srgbClr val="FF0000"/>
            </a:solidFill>
            <a:round/>
            <a:headEnd type="triangle" w="med" len="med"/>
            <a:tailEnd/>
          </a:ln>
        </p:spPr>
        <p:txBody>
          <a:bodyPr/>
          <a:lstStyle/>
          <a:p>
            <a:endParaRPr lang="zh-CN" altLang="en-US"/>
          </a:p>
        </p:txBody>
      </p:sp>
      <p:sp>
        <p:nvSpPr>
          <p:cNvPr id="9" name="Line 9"/>
          <p:cNvSpPr>
            <a:spLocks noChangeShapeType="1"/>
          </p:cNvSpPr>
          <p:nvPr/>
        </p:nvSpPr>
        <p:spPr bwMode="auto">
          <a:xfrm flipV="1">
            <a:off x="2843213" y="620713"/>
            <a:ext cx="139700" cy="404812"/>
          </a:xfrm>
          <a:prstGeom prst="line">
            <a:avLst/>
          </a:prstGeom>
          <a:noFill/>
          <a:ln w="19050">
            <a:solidFill>
              <a:srgbClr val="FF0000"/>
            </a:solidFill>
            <a:round/>
            <a:headEnd type="triangle" w="med" len="med"/>
            <a:tailEnd/>
          </a:ln>
        </p:spPr>
        <p:txBody>
          <a:bodyPr/>
          <a:lstStyle/>
          <a:p>
            <a:endParaRPr lang="zh-CN" altLang="en-US"/>
          </a:p>
        </p:txBody>
      </p:sp>
      <p:sp>
        <p:nvSpPr>
          <p:cNvPr id="10" name="Line 10"/>
          <p:cNvSpPr>
            <a:spLocks noChangeShapeType="1"/>
          </p:cNvSpPr>
          <p:nvPr/>
        </p:nvSpPr>
        <p:spPr bwMode="auto">
          <a:xfrm flipH="1" flipV="1">
            <a:off x="2978150" y="630238"/>
            <a:ext cx="366713" cy="390525"/>
          </a:xfrm>
          <a:prstGeom prst="line">
            <a:avLst/>
          </a:prstGeom>
          <a:noFill/>
          <a:ln w="19050">
            <a:solidFill>
              <a:srgbClr val="FF0000"/>
            </a:solidFill>
            <a:round/>
            <a:headEnd type="triangle" w="med" len="med"/>
            <a:tailEnd/>
          </a:ln>
        </p:spPr>
        <p:txBody>
          <a:bodyPr/>
          <a:lstStyle/>
          <a:p>
            <a:endParaRPr lang="zh-CN" altLang="en-US"/>
          </a:p>
        </p:txBody>
      </p:sp>
      <p:sp>
        <p:nvSpPr>
          <p:cNvPr id="11" name="Line 11"/>
          <p:cNvSpPr>
            <a:spLocks noChangeShapeType="1"/>
          </p:cNvSpPr>
          <p:nvPr/>
        </p:nvSpPr>
        <p:spPr bwMode="auto">
          <a:xfrm flipH="1" flipV="1">
            <a:off x="1908175" y="549275"/>
            <a:ext cx="1062038" cy="90488"/>
          </a:xfrm>
          <a:prstGeom prst="line">
            <a:avLst/>
          </a:prstGeom>
          <a:noFill/>
          <a:ln w="19050">
            <a:solidFill>
              <a:srgbClr val="FF0000"/>
            </a:solidFill>
            <a:round/>
            <a:headEnd/>
            <a:tailEnd/>
          </a:ln>
        </p:spPr>
        <p:txBody>
          <a:bodyPr/>
          <a:lstStyle/>
          <a:p>
            <a:endParaRPr lang="zh-CN" altLang="en-US"/>
          </a:p>
        </p:txBody>
      </p:sp>
      <p:sp>
        <p:nvSpPr>
          <p:cNvPr id="12" name="Text Box 7"/>
          <p:cNvSpPr txBox="1">
            <a:spLocks noChangeArrowheads="1"/>
          </p:cNvSpPr>
          <p:nvPr/>
        </p:nvSpPr>
        <p:spPr bwMode="auto">
          <a:xfrm>
            <a:off x="0" y="404813"/>
            <a:ext cx="1979613" cy="646112"/>
          </a:xfrm>
          <a:prstGeom prst="rect">
            <a:avLst/>
          </a:prstGeom>
          <a:noFill/>
          <a:ln w="9525">
            <a:noFill/>
            <a:miter lim="800000"/>
            <a:headEnd/>
            <a:tailEnd/>
          </a:ln>
        </p:spPr>
        <p:txBody>
          <a:bodyPr>
            <a:spAutoFit/>
          </a:bodyPr>
          <a:lstStyle/>
          <a:p>
            <a:r>
              <a:rPr lang="en-US" altLang="zh-CN">
                <a:solidFill>
                  <a:srgbClr val="FF0000"/>
                </a:solidFill>
                <a:latin typeface="Comic Sans MS" pitchFamily="66" charset="0"/>
              </a:rPr>
              <a:t>Three delay:</a:t>
            </a:r>
          </a:p>
          <a:p>
            <a:r>
              <a:rPr lang="en-US" altLang="zh-CN">
                <a:solidFill>
                  <a:srgbClr val="FF0000"/>
                </a:solidFill>
                <a:latin typeface="Comic Sans MS" pitchFamily="66" charset="0"/>
              </a:rPr>
              <a:t>www.sina.com.cn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P spid="11" grpId="0" animBg="1"/>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88640"/>
            <a:ext cx="7772400" cy="1143000"/>
          </a:xfrm>
        </p:spPr>
        <p:txBody>
          <a:bodyPr/>
          <a:lstStyle/>
          <a:p>
            <a:pPr algn="l">
              <a:defRPr/>
            </a:pPr>
            <a:r>
              <a:rPr lang="en-US" altLang="zh-CN" sz="3200" u="sng" dirty="0">
                <a:latin typeface="+mn-lt"/>
                <a:ea typeface="华文新魏" pitchFamily="2" charset="-122"/>
              </a:rPr>
              <a:t>1.6.6 </a:t>
            </a:r>
            <a:r>
              <a:rPr lang="en-US" altLang="zh-CN" sz="3200" u="sng" dirty="0">
                <a:latin typeface="华文新魏" pitchFamily="2" charset="-122"/>
                <a:ea typeface="华文新魏" pitchFamily="2" charset="-122"/>
              </a:rPr>
              <a:t> </a:t>
            </a:r>
            <a:r>
              <a:rPr lang="zh-CN" altLang="zh-CN" sz="3200" u="sng" dirty="0">
                <a:latin typeface="华文新魏" pitchFamily="2" charset="-122"/>
                <a:ea typeface="华文新魏" pitchFamily="2" charset="-122"/>
              </a:rPr>
              <a:t>面向连接服务与无连接服务</a:t>
            </a:r>
            <a:endParaRPr lang="zh-CN" altLang="en-US" sz="3200" u="sng" dirty="0">
              <a:latin typeface="华文新魏" pitchFamily="2" charset="-122"/>
              <a:ea typeface="华文新魏" pitchFamily="2" charset="-122"/>
            </a:endParaRPr>
          </a:p>
        </p:txBody>
      </p:sp>
      <p:sp>
        <p:nvSpPr>
          <p:cNvPr id="3" name="内容占位符 2"/>
          <p:cNvSpPr>
            <a:spLocks noGrp="1"/>
          </p:cNvSpPr>
          <p:nvPr>
            <p:ph idx="1"/>
          </p:nvPr>
        </p:nvSpPr>
        <p:spPr>
          <a:xfrm>
            <a:off x="611560" y="1340768"/>
            <a:ext cx="7918450" cy="4467225"/>
          </a:xfrm>
        </p:spPr>
        <p:txBody>
          <a:bodyPr/>
          <a:lstStyle/>
          <a:p>
            <a:pPr>
              <a:buFontTx/>
              <a:buNone/>
              <a:defRPr/>
            </a:pPr>
            <a:r>
              <a:rPr lang="zh-CN" altLang="zh-CN" sz="2400" b="1" u="sng" dirty="0">
                <a:latin typeface="华文新魏" pitchFamily="2" charset="-122"/>
                <a:ea typeface="华文新魏" pitchFamily="2" charset="-122"/>
              </a:rPr>
              <a:t>通信服务类型</a:t>
            </a:r>
            <a:endParaRPr lang="en-US" altLang="zh-CN" sz="2400" b="1" u="sng" dirty="0">
              <a:latin typeface="华文新魏" pitchFamily="2" charset="-122"/>
              <a:ea typeface="华文新魏" pitchFamily="2" charset="-122"/>
            </a:endParaRPr>
          </a:p>
          <a:p>
            <a:pPr>
              <a:defRPr/>
            </a:pPr>
            <a:r>
              <a:rPr lang="zh-CN" altLang="zh-CN" sz="2400" b="1" dirty="0">
                <a:solidFill>
                  <a:srgbClr val="FF0000"/>
                </a:solidFill>
                <a:latin typeface="华文新魏" pitchFamily="2" charset="-122"/>
                <a:ea typeface="华文新魏" pitchFamily="2" charset="-122"/>
              </a:rPr>
              <a:t>面向连接服务</a:t>
            </a:r>
            <a:r>
              <a:rPr lang="zh-CN" altLang="zh-CN" sz="2400" b="1" dirty="0">
                <a:latin typeface="华文新魏" pitchFamily="2" charset="-122"/>
                <a:ea typeface="华文新魏" pitchFamily="2" charset="-122"/>
              </a:rPr>
              <a:t>与</a:t>
            </a:r>
            <a:r>
              <a:rPr lang="zh-CN" altLang="zh-CN" sz="2400" b="1" dirty="0">
                <a:solidFill>
                  <a:srgbClr val="FF0000"/>
                </a:solidFill>
                <a:latin typeface="华文新魏" pitchFamily="2" charset="-122"/>
                <a:ea typeface="华文新魏" pitchFamily="2" charset="-122"/>
              </a:rPr>
              <a:t>无连接服务</a:t>
            </a:r>
            <a:r>
              <a:rPr lang="zh-CN" altLang="zh-CN" sz="2400" b="1" dirty="0">
                <a:latin typeface="华文新魏" pitchFamily="2" charset="-122"/>
                <a:ea typeface="华文新魏" pitchFamily="2" charset="-122"/>
              </a:rPr>
              <a:t>对实现服务的协议的复杂性与传输的可靠性有很大影响。根据主机对数据传输效率和可靠性要求的不同，设计者可以选择面向连接服务或无连接服务。</a:t>
            </a:r>
            <a:endParaRPr lang="en-US" altLang="zh-CN" sz="2400" b="1" dirty="0">
              <a:latin typeface="华文新魏" pitchFamily="2" charset="-122"/>
              <a:ea typeface="华文新魏" pitchFamily="2" charset="-122"/>
            </a:endParaRPr>
          </a:p>
          <a:p>
            <a:pPr>
              <a:defRPr/>
            </a:pPr>
            <a:endParaRPr lang="en-US" altLang="zh-CN" sz="800" b="1" dirty="0">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在网络数据传输的各层（例如物理层、数据链路层、网络层与传输层），都会涉及</a:t>
            </a:r>
            <a:r>
              <a:rPr lang="zh-CN" altLang="zh-CN" sz="2400" b="1" dirty="0">
                <a:solidFill>
                  <a:srgbClr val="FF0000"/>
                </a:solidFill>
                <a:latin typeface="华文新魏" pitchFamily="2" charset="-122"/>
                <a:ea typeface="华文新魏" pitchFamily="2" charset="-122"/>
              </a:rPr>
              <a:t>面向连接服务</a:t>
            </a:r>
            <a:r>
              <a:rPr lang="zh-CN" altLang="zh-CN" sz="2400" b="1" dirty="0">
                <a:latin typeface="华文新魏" pitchFamily="2" charset="-122"/>
                <a:ea typeface="华文新魏" pitchFamily="2" charset="-122"/>
              </a:rPr>
              <a:t>与</a:t>
            </a:r>
            <a:r>
              <a:rPr lang="zh-CN" altLang="zh-CN" sz="2400" b="1" dirty="0">
                <a:solidFill>
                  <a:srgbClr val="FF0000"/>
                </a:solidFill>
                <a:latin typeface="华文新魏" pitchFamily="2" charset="-122"/>
                <a:ea typeface="华文新魏" pitchFamily="2" charset="-122"/>
              </a:rPr>
              <a:t>无连接服务</a:t>
            </a:r>
            <a:r>
              <a:rPr lang="zh-CN" altLang="zh-CN" sz="2400" b="1" dirty="0">
                <a:latin typeface="华文新魏" pitchFamily="2" charset="-122"/>
                <a:ea typeface="华文新魏" pitchFamily="2" charset="-122"/>
              </a:rPr>
              <a:t>的问题。物理层、数据链路层、网络层与传输层的通信方式与协议的制定方面都需要事先确定，是采用面向连接的服务，还是无连接服务。采用的通信服务类型不同，通信的可靠性与协议的复杂性也不相同。</a:t>
            </a:r>
            <a:endParaRPr lang="zh-CN" altLang="en-US" sz="2400"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CECEC00-EACF-47F9-A664-86208660CFCF}" type="slidenum">
              <a:rPr lang="zh-CN" altLang="en-US" smtClean="0">
                <a:solidFill>
                  <a:srgbClr val="000000"/>
                </a:solidFill>
              </a:rPr>
              <a:pPr>
                <a:defRPr/>
              </a:pPr>
              <a:t>47</a:t>
            </a:fld>
            <a:endParaRPr lang="en-US" altLang="zh-CN">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685800" y="609600"/>
            <a:ext cx="7772400" cy="1666875"/>
          </a:xfrm>
        </p:spPr>
        <p:txBody>
          <a:bodyPr/>
          <a:lstStyle/>
          <a:p>
            <a:pPr algn="l"/>
            <a:r>
              <a:rPr lang="zh-CN" altLang="zh-CN" sz="2800" u="sng" dirty="0">
                <a:latin typeface="华文新魏" pitchFamily="2" charset="-122"/>
                <a:ea typeface="华文新魏" pitchFamily="2" charset="-122"/>
              </a:rPr>
              <a:t>面向连接服务</a:t>
            </a:r>
            <a:endParaRPr lang="zh-CN" altLang="en-US" sz="2800" u="sng" dirty="0">
              <a:latin typeface="华文新魏" pitchFamily="2" charset="-122"/>
              <a:ea typeface="华文新魏" pitchFamily="2" charset="-122"/>
            </a:endParaRPr>
          </a:p>
        </p:txBody>
      </p:sp>
      <p:sp>
        <p:nvSpPr>
          <p:cNvPr id="3" name="内容占位符 2"/>
          <p:cNvSpPr>
            <a:spLocks noGrp="1"/>
          </p:cNvSpPr>
          <p:nvPr>
            <p:ph idx="1"/>
          </p:nvPr>
        </p:nvSpPr>
        <p:spPr/>
        <p:txBody>
          <a:bodyPr/>
          <a:lstStyle/>
          <a:p>
            <a:pPr>
              <a:defRPr/>
            </a:pPr>
            <a:r>
              <a:rPr lang="zh-CN" altLang="zh-CN" b="1" dirty="0">
                <a:latin typeface="华文新魏" pitchFamily="2" charset="-122"/>
                <a:ea typeface="华文新魏" pitchFamily="2" charset="-122"/>
              </a:rPr>
              <a:t>面向连接服务数据传输过程必须经过连接建立、连接维护与释放连接的三个阶段。</a:t>
            </a:r>
            <a:endParaRPr lang="en-US" altLang="zh-CN" b="1" dirty="0">
              <a:latin typeface="华文新魏" pitchFamily="2" charset="-122"/>
              <a:ea typeface="华文新魏" pitchFamily="2" charset="-122"/>
            </a:endParaRPr>
          </a:p>
          <a:p>
            <a:pPr>
              <a:defRPr/>
            </a:pPr>
            <a:r>
              <a:rPr lang="zh-CN" altLang="zh-CN" b="1" dirty="0">
                <a:latin typeface="华文新魏" pitchFamily="2" charset="-122"/>
                <a:ea typeface="华文新魏" pitchFamily="2" charset="-122"/>
              </a:rPr>
              <a:t>面向连接服务在数据传输过程中，各个分组不需要携带目的结点的地址。</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5F6413B-5DEB-4047-AF26-FAB617E3F4C6}" type="slidenum">
              <a:rPr lang="zh-CN" altLang="en-US" smtClean="0">
                <a:solidFill>
                  <a:srgbClr val="000000"/>
                </a:solidFill>
              </a:rPr>
              <a:pPr>
                <a:defRPr/>
              </a:pPr>
              <a:t>48</a:t>
            </a:fld>
            <a:endParaRPr lang="en-US" altLang="zh-CN">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764704"/>
            <a:ext cx="7847013" cy="5043487"/>
          </a:xfrm>
        </p:spPr>
        <p:txBody>
          <a:bodyPr/>
          <a:lstStyle/>
          <a:p>
            <a:pPr>
              <a:buFontTx/>
              <a:buNone/>
              <a:defRPr/>
            </a:pPr>
            <a:r>
              <a:rPr lang="zh-CN" altLang="zh-CN" sz="3200" b="1" u="sng" dirty="0">
                <a:solidFill>
                  <a:schemeClr val="accent6"/>
                </a:solidFill>
                <a:latin typeface="华文新魏" pitchFamily="2" charset="-122"/>
                <a:ea typeface="华文新魏" pitchFamily="2" charset="-122"/>
              </a:rPr>
              <a:t>无连接服务</a:t>
            </a:r>
            <a:endParaRPr lang="en-US" altLang="zh-CN" sz="3200" b="1" u="sng" dirty="0">
              <a:solidFill>
                <a:schemeClr val="accent6"/>
              </a:solidFill>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在无连接服务中，每个分组都携带完整的目的结点地址，各个分组在系统中是独立传送的。</a:t>
            </a:r>
            <a:endParaRPr lang="en-US" altLang="zh-CN" sz="2400" b="1" dirty="0">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无连接服务数据传输过程不需要经过连接建立、连接维护与释放连接等三个阶段。</a:t>
            </a:r>
            <a:endParaRPr lang="en-US" altLang="zh-CN" sz="2400" b="1" dirty="0">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由于无连接服务发送的分组可能经历不同路径发送到目的主机，先发送的分组不一定先到达目的主机，因此在无连接服务的数据分组传输过程中，目的主机接收的分组可能出现乱序、重复与丢失现象。</a:t>
            </a:r>
            <a:endParaRPr lang="en-US" altLang="zh-CN" sz="2400" b="1" dirty="0">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无连接服务的可靠性不是很好，但是由于省去了很多保证机制，它的通信协议相对简单，通信效率比较高。</a:t>
            </a:r>
            <a:endParaRPr lang="zh-CN" altLang="en-US" sz="2400"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CDCD562-19AE-4CE8-A73F-1210B9B32F97}" type="slidenum">
              <a:rPr lang="zh-CN" altLang="en-US" smtClean="0">
                <a:solidFill>
                  <a:srgbClr val="000000"/>
                </a:solidFill>
              </a:rPr>
              <a:pPr>
                <a:defRPr/>
              </a:pPr>
              <a:t>49</a:t>
            </a:fld>
            <a:endParaRPr lang="en-US" altLang="zh-CN">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88640"/>
            <a:ext cx="7772400" cy="1143000"/>
          </a:xfrm>
        </p:spPr>
        <p:txBody>
          <a:bodyPr/>
          <a:lstStyle/>
          <a:p>
            <a:pPr algn="l" eaLnBrk="1" hangingPunct="1">
              <a:defRPr/>
            </a:pPr>
            <a:r>
              <a:rPr lang="en-US" altLang="zh-CN" sz="3200" u="sng" dirty="0">
                <a:solidFill>
                  <a:schemeClr val="accent6"/>
                </a:solidFill>
                <a:latin typeface="+mn-lt"/>
                <a:ea typeface="华文新魏" pitchFamily="2" charset="-122"/>
              </a:rPr>
              <a:t>1.1  </a:t>
            </a:r>
            <a:r>
              <a:rPr lang="zh-CN" altLang="zh-CN" sz="3200" u="sng" dirty="0">
                <a:solidFill>
                  <a:schemeClr val="accent6"/>
                </a:solidFill>
                <a:latin typeface="+mn-lt"/>
                <a:ea typeface="华文新魏" pitchFamily="2" charset="-122"/>
              </a:rPr>
              <a:t>计算机网络的形成与发展</a:t>
            </a:r>
            <a:endParaRPr lang="zh-CN" altLang="en-US" sz="3200" u="sng" dirty="0">
              <a:solidFill>
                <a:schemeClr val="accent6"/>
              </a:solidFill>
              <a:latin typeface="+mn-lt"/>
              <a:ea typeface="华文新魏" pitchFamily="2" charset="-122"/>
            </a:endParaRPr>
          </a:p>
        </p:txBody>
      </p:sp>
      <p:sp>
        <p:nvSpPr>
          <p:cNvPr id="3" name="内容占位符 2"/>
          <p:cNvSpPr>
            <a:spLocks noGrp="1"/>
          </p:cNvSpPr>
          <p:nvPr>
            <p:ph idx="1"/>
          </p:nvPr>
        </p:nvSpPr>
        <p:spPr>
          <a:xfrm>
            <a:off x="396751" y="1458516"/>
            <a:ext cx="8206482" cy="2376264"/>
          </a:xfrm>
        </p:spPr>
        <p:txBody>
          <a:bodyPr/>
          <a:lstStyle/>
          <a:p>
            <a:pPr eaLnBrk="1" hangingPunct="1">
              <a:buFontTx/>
              <a:buNone/>
              <a:defRPr/>
            </a:pPr>
            <a:r>
              <a:rPr lang="zh-CN" altLang="zh-CN" b="1" u="sng" dirty="0">
                <a:ea typeface="华文新魏" pitchFamily="2" charset="-122"/>
              </a:rPr>
              <a:t>第一阶段：计算机网络</a:t>
            </a:r>
            <a:r>
              <a:rPr lang="zh-CN" altLang="zh-CN" u="sng" dirty="0">
                <a:ea typeface="华文新魏" pitchFamily="2" charset="-122"/>
              </a:rPr>
              <a:t>的形成</a:t>
            </a:r>
            <a:r>
              <a:rPr lang="zh-CN" altLang="en-US" b="1" dirty="0">
                <a:ea typeface="华文新魏" pitchFamily="2" charset="-122"/>
              </a:rPr>
              <a:t>（</a:t>
            </a:r>
            <a:r>
              <a:rPr lang="en-US" altLang="zh-CN" b="1" dirty="0">
                <a:ea typeface="华文新魏" pitchFamily="2" charset="-122"/>
              </a:rPr>
              <a:t>20</a:t>
            </a:r>
            <a:r>
              <a:rPr lang="zh-CN" altLang="zh-CN" b="1" dirty="0">
                <a:ea typeface="华文新魏" pitchFamily="2" charset="-122"/>
              </a:rPr>
              <a:t>世纪</a:t>
            </a:r>
            <a:r>
              <a:rPr lang="en-US" altLang="zh-CN" b="1" dirty="0">
                <a:ea typeface="华文新魏" pitchFamily="2" charset="-122"/>
              </a:rPr>
              <a:t>50</a:t>
            </a:r>
            <a:r>
              <a:rPr lang="zh-CN" altLang="zh-CN" b="1" dirty="0">
                <a:ea typeface="华文新魏" pitchFamily="2" charset="-122"/>
              </a:rPr>
              <a:t>年代</a:t>
            </a:r>
            <a:r>
              <a:rPr lang="zh-CN" altLang="en-US" b="1" dirty="0">
                <a:ea typeface="华文新魏" pitchFamily="2" charset="-122"/>
              </a:rPr>
              <a:t>）</a:t>
            </a:r>
            <a:endParaRPr lang="en-US" altLang="zh-CN" sz="800" b="1" dirty="0">
              <a:ea typeface="华文新魏" pitchFamily="2" charset="-122"/>
            </a:endParaRPr>
          </a:p>
          <a:p>
            <a:pPr lvl="1" eaLnBrk="1" hangingPunct="1">
              <a:defRPr/>
            </a:pPr>
            <a:r>
              <a:rPr lang="zh-CN" altLang="zh-CN" b="1" dirty="0">
                <a:ea typeface="华文新魏" pitchFamily="2" charset="-122"/>
              </a:rPr>
              <a:t>数据通信技术</a:t>
            </a:r>
            <a:r>
              <a:rPr lang="zh-CN" altLang="en-US" dirty="0">
                <a:ea typeface="华文新魏" pitchFamily="2" charset="-122"/>
              </a:rPr>
              <a:t>、</a:t>
            </a:r>
            <a:r>
              <a:rPr lang="zh-CN" altLang="zh-CN" b="1" dirty="0">
                <a:ea typeface="华文新魏" pitchFamily="2" charset="-122"/>
              </a:rPr>
              <a:t>分组交换概念</a:t>
            </a:r>
            <a:r>
              <a:rPr lang="zh-CN" altLang="en-US" b="1" dirty="0">
                <a:ea typeface="华文新魏" pitchFamily="2" charset="-122"/>
              </a:rPr>
              <a:t>、</a:t>
            </a:r>
            <a:r>
              <a:rPr lang="en-US" altLang="zh-CN" dirty="0">
                <a:ea typeface="华文新魏" pitchFamily="2" charset="-122"/>
              </a:rPr>
              <a:t>ARPANET</a:t>
            </a:r>
            <a:r>
              <a:rPr lang="zh-CN" altLang="en-US" dirty="0">
                <a:ea typeface="华文新魏" pitchFamily="2" charset="-122"/>
              </a:rPr>
              <a:t>、</a:t>
            </a:r>
            <a:r>
              <a:rPr lang="en-US" altLang="zh-CN" dirty="0">
                <a:ea typeface="华文新魏" pitchFamily="2" charset="-122"/>
              </a:rPr>
              <a:t>TCP/IP</a:t>
            </a:r>
            <a:r>
              <a:rPr lang="zh-CN" altLang="zh-CN" dirty="0">
                <a:ea typeface="华文新魏" pitchFamily="2" charset="-122"/>
              </a:rPr>
              <a:t>协议</a:t>
            </a:r>
            <a:endParaRPr lang="en-US" altLang="zh-CN" dirty="0">
              <a:ea typeface="华文新魏" pitchFamily="2" charset="-122"/>
            </a:endParaRPr>
          </a:p>
          <a:p>
            <a:pPr marL="0" indent="0" eaLnBrk="1" hangingPunct="1">
              <a:buNone/>
              <a:defRPr/>
            </a:pPr>
            <a:r>
              <a:rPr lang="zh-CN" altLang="zh-CN" u="sng" dirty="0">
                <a:ea typeface="华文新魏" pitchFamily="2" charset="-122"/>
              </a:rPr>
              <a:t>第二阶段：</a:t>
            </a:r>
            <a:r>
              <a:rPr lang="zh-CN" altLang="en-US" u="sng" dirty="0">
                <a:ea typeface="华文新魏" pitchFamily="2" charset="-122"/>
              </a:rPr>
              <a:t>互联网的形成与发展</a:t>
            </a:r>
            <a:r>
              <a:rPr lang="zh-CN" altLang="en-US" dirty="0">
                <a:ea typeface="华文新魏" pitchFamily="2" charset="-122"/>
              </a:rPr>
              <a:t>（</a:t>
            </a:r>
            <a:r>
              <a:rPr lang="zh-CN" altLang="zh-CN" dirty="0">
                <a:ea typeface="华文新魏" pitchFamily="2" charset="-122"/>
              </a:rPr>
              <a:t>从</a:t>
            </a:r>
            <a:r>
              <a:rPr lang="en-US" altLang="zh-CN" dirty="0">
                <a:ea typeface="华文新魏" pitchFamily="2" charset="-122"/>
              </a:rPr>
              <a:t>20</a:t>
            </a:r>
            <a:r>
              <a:rPr lang="zh-CN" altLang="zh-CN" dirty="0">
                <a:ea typeface="华文新魏" pitchFamily="2" charset="-122"/>
              </a:rPr>
              <a:t>世纪</a:t>
            </a:r>
            <a:r>
              <a:rPr lang="en-US" altLang="zh-CN" dirty="0">
                <a:ea typeface="华文新魏" pitchFamily="2" charset="-122"/>
              </a:rPr>
              <a:t>90</a:t>
            </a:r>
            <a:r>
              <a:rPr lang="zh-CN" altLang="zh-CN" dirty="0">
                <a:ea typeface="华文新魏" pitchFamily="2" charset="-122"/>
              </a:rPr>
              <a:t>年代</a:t>
            </a:r>
            <a:r>
              <a:rPr lang="zh-CN" altLang="en-US" dirty="0">
                <a:ea typeface="华文新魏" pitchFamily="2" charset="-122"/>
              </a:rPr>
              <a:t>初）</a:t>
            </a:r>
            <a:endParaRPr lang="en-US" altLang="zh-CN" dirty="0">
              <a:ea typeface="华文新魏" pitchFamily="2" charset="-122"/>
            </a:endParaRPr>
          </a:p>
          <a:p>
            <a:pPr marL="712788" lvl="1" indent="-357188" eaLnBrk="1" hangingPunct="1">
              <a:defRPr/>
            </a:pPr>
            <a:r>
              <a:rPr lang="en-US" altLang="zh-CN" dirty="0">
                <a:ea typeface="华文新魏" pitchFamily="2" charset="-122"/>
              </a:rPr>
              <a:t>E-mail</a:t>
            </a:r>
            <a:r>
              <a:rPr lang="zh-CN" altLang="zh-CN" dirty="0">
                <a:ea typeface="华文新魏" pitchFamily="2" charset="-122"/>
              </a:rPr>
              <a:t>、</a:t>
            </a:r>
            <a:r>
              <a:rPr lang="en-US" altLang="zh-CN" dirty="0">
                <a:ea typeface="华文新魏" pitchFamily="2" charset="-122"/>
              </a:rPr>
              <a:t>FTP</a:t>
            </a:r>
            <a:r>
              <a:rPr lang="zh-CN" altLang="zh-CN" dirty="0">
                <a:ea typeface="华文新魏" pitchFamily="2" charset="-122"/>
              </a:rPr>
              <a:t>、</a:t>
            </a:r>
            <a:r>
              <a:rPr lang="en-US" altLang="zh-CN" dirty="0">
                <a:ea typeface="华文新魏" pitchFamily="2" charset="-122"/>
              </a:rPr>
              <a:t>TELNET</a:t>
            </a:r>
            <a:r>
              <a:rPr lang="zh-CN" altLang="zh-CN" dirty="0">
                <a:ea typeface="华文新魏" pitchFamily="2" charset="-122"/>
              </a:rPr>
              <a:t>等应用</a:t>
            </a:r>
            <a:r>
              <a:rPr lang="zh-CN" altLang="en-US" dirty="0">
                <a:ea typeface="华文新魏" pitchFamily="2" charset="-122"/>
              </a:rPr>
              <a:t>，</a:t>
            </a:r>
            <a:r>
              <a:rPr lang="en-US" altLang="zh-CN" dirty="0">
                <a:ea typeface="华文新魏" pitchFamily="2" charset="-122"/>
              </a:rPr>
              <a:t>NSFNET</a:t>
            </a:r>
            <a:r>
              <a:rPr lang="zh-CN" altLang="en-US" dirty="0">
                <a:ea typeface="华文新魏" pitchFamily="2" charset="-122"/>
              </a:rPr>
              <a:t>商业化，</a:t>
            </a:r>
            <a:r>
              <a:rPr lang="en-US" altLang="zh-CN" dirty="0">
                <a:ea typeface="华文新魏" pitchFamily="2" charset="-122"/>
              </a:rPr>
              <a:t>Web</a:t>
            </a:r>
            <a:r>
              <a:rPr lang="zh-CN" altLang="en-US" dirty="0">
                <a:ea typeface="华文新魏" pitchFamily="2" charset="-122"/>
              </a:rPr>
              <a:t>技术</a:t>
            </a:r>
            <a:endParaRPr lang="en-US" altLang="zh-CN" dirty="0">
              <a:ea typeface="华文新魏" pitchFamily="2" charset="-122"/>
            </a:endParaRPr>
          </a:p>
          <a:p>
            <a:pPr eaLnBrk="1" hangingPunct="1">
              <a:buFontTx/>
              <a:buNone/>
              <a:defRPr/>
            </a:pPr>
            <a:endParaRPr lang="zh-CN" altLang="en-US" dirty="0"/>
          </a:p>
          <a:p>
            <a:pPr eaLnBrk="1" hangingPunct="1">
              <a:buNone/>
              <a:defRPr/>
            </a:pPr>
            <a:endParaRPr lang="zh-CN" altLang="en-US" dirty="0"/>
          </a:p>
        </p:txBody>
      </p:sp>
      <p:sp>
        <p:nvSpPr>
          <p:cNvPr id="4" name="页脚占位符 3"/>
          <p:cNvSpPr>
            <a:spLocks noGrp="1"/>
          </p:cNvSpPr>
          <p:nvPr>
            <p:ph type="ftr" sz="quarter" idx="11"/>
          </p:nvPr>
        </p:nvSpPr>
        <p:spPr/>
        <p:txBody>
          <a:bodyPr/>
          <a:lstStyle/>
          <a:p>
            <a:pPr>
              <a:defRPr/>
            </a:pPr>
            <a:endParaRPr lang="zh-CN" altLang="en-US" dirty="0"/>
          </a:p>
          <a:p>
            <a:pPr>
              <a:defRPr/>
            </a:pPr>
            <a:r>
              <a:rPr lang="zh-CN" altLang="en-US" dirty="0"/>
              <a:t>《计算机网络》第1章 计算机网络概论</a:t>
            </a:r>
            <a:endParaRPr lang="en-US" altLang="zh-CN" dirty="0"/>
          </a:p>
        </p:txBody>
      </p:sp>
      <p:sp>
        <p:nvSpPr>
          <p:cNvPr id="5" name="灯片编号占位符 4"/>
          <p:cNvSpPr>
            <a:spLocks noGrp="1"/>
          </p:cNvSpPr>
          <p:nvPr>
            <p:ph type="sldNum" sz="quarter" idx="12"/>
          </p:nvPr>
        </p:nvSpPr>
        <p:spPr/>
        <p:txBody>
          <a:bodyPr/>
          <a:lstStyle/>
          <a:p>
            <a:pPr>
              <a:defRPr/>
            </a:pPr>
            <a:fld id="{745CD6D5-A761-4A82-82CD-B286DD737EFE}" type="slidenum">
              <a:rPr lang="zh-CN" altLang="en-US">
                <a:solidFill>
                  <a:srgbClr val="000000"/>
                </a:solidFill>
              </a:rPr>
              <a:pPr>
                <a:defRPr/>
              </a:pPr>
              <a:t>5</a:t>
            </a:fld>
            <a:endParaRPr lang="en-US" altLang="zh-CN">
              <a:solidFill>
                <a:srgbClr val="000000"/>
              </a:solidFill>
            </a:endParaRPr>
          </a:p>
        </p:txBody>
      </p:sp>
      <p:sp>
        <p:nvSpPr>
          <p:cNvPr id="6" name="内容占位符 2"/>
          <p:cNvSpPr txBox="1">
            <a:spLocks/>
          </p:cNvSpPr>
          <p:nvPr/>
        </p:nvSpPr>
        <p:spPr bwMode="auto">
          <a:xfrm>
            <a:off x="323528" y="3501008"/>
            <a:ext cx="8352928" cy="29523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base">
              <a:spcBef>
                <a:spcPct val="20000"/>
              </a:spcBef>
              <a:spcAft>
                <a:spcPts val="600"/>
              </a:spcAft>
              <a:defRPr/>
            </a:pPr>
            <a:r>
              <a:rPr kumimoji="1" lang="zh-CN" altLang="zh-CN" sz="2400" b="1" i="0" u="sng" strike="noStrike" kern="0" cap="none" spc="0" normalizeH="0" baseline="0" noProof="0" dirty="0">
                <a:ln>
                  <a:noFill/>
                </a:ln>
                <a:solidFill>
                  <a:schemeClr val="tx1"/>
                </a:solidFill>
                <a:effectLst/>
                <a:uLnTx/>
                <a:uFillTx/>
                <a:latin typeface="+mn-lt"/>
                <a:ea typeface="华文新魏" pitchFamily="2" charset="-122"/>
                <a:cs typeface="+mn-cs"/>
              </a:rPr>
              <a:t>第三阶段：</a:t>
            </a:r>
            <a:r>
              <a:rPr kumimoji="1" lang="zh-CN" altLang="en-US" sz="2400" b="1" i="0" u="sng" strike="noStrike" kern="0" cap="none" spc="0" normalizeH="0" baseline="0" noProof="0" dirty="0">
                <a:ln>
                  <a:noFill/>
                </a:ln>
                <a:solidFill>
                  <a:schemeClr val="tx1"/>
                </a:solidFill>
                <a:effectLst/>
                <a:uLnTx/>
                <a:uFillTx/>
                <a:latin typeface="+mn-lt"/>
                <a:ea typeface="华文新魏" pitchFamily="2" charset="-122"/>
                <a:cs typeface="+mn-cs"/>
              </a:rPr>
              <a:t>移动</a:t>
            </a:r>
            <a:r>
              <a:rPr lang="zh-CN" altLang="en-US" sz="2400" b="1" u="sng" dirty="0">
                <a:ea typeface="华文新魏" pitchFamily="2" charset="-122"/>
              </a:rPr>
              <a:t>互联网的形成与发展</a:t>
            </a:r>
            <a:r>
              <a:rPr lang="zh-CN" altLang="en-US" sz="2400" b="1" dirty="0">
                <a:ea typeface="华文新魏" pitchFamily="2" charset="-122"/>
              </a:rPr>
              <a:t>（</a:t>
            </a:r>
            <a:r>
              <a:rPr lang="zh-CN" altLang="zh-CN" sz="2400" b="1" dirty="0">
                <a:ea typeface="华文新魏" pitchFamily="2" charset="-122"/>
              </a:rPr>
              <a:t>从</a:t>
            </a:r>
            <a:r>
              <a:rPr lang="en-US" altLang="zh-CN" sz="2400" b="1" dirty="0">
                <a:ea typeface="华文新魏" pitchFamily="2" charset="-122"/>
              </a:rPr>
              <a:t>20</a:t>
            </a:r>
            <a:r>
              <a:rPr lang="zh-CN" altLang="zh-CN" sz="2400" b="1" dirty="0">
                <a:ea typeface="华文新魏" pitchFamily="2" charset="-122"/>
              </a:rPr>
              <a:t>世纪</a:t>
            </a:r>
            <a:r>
              <a:rPr lang="en-US" altLang="zh-CN" sz="2400" b="1" dirty="0">
                <a:ea typeface="华文新魏" pitchFamily="2" charset="-122"/>
              </a:rPr>
              <a:t>90</a:t>
            </a:r>
            <a:r>
              <a:rPr lang="zh-CN" altLang="zh-CN" sz="2400" b="1" dirty="0">
                <a:ea typeface="华文新魏" pitchFamily="2" charset="-122"/>
              </a:rPr>
              <a:t>年代</a:t>
            </a:r>
            <a:r>
              <a:rPr lang="zh-CN" altLang="en-US" sz="2400" b="1" dirty="0">
                <a:ea typeface="华文新魏" pitchFamily="2" charset="-122"/>
              </a:rPr>
              <a:t>末）</a:t>
            </a:r>
            <a:endParaRPr kumimoji="1" lang="en-US" altLang="zh-CN" sz="2400" b="1" i="0" u="none" strike="noStrike" kern="0" cap="none" spc="0" normalizeH="0" baseline="0" noProof="0" dirty="0">
              <a:ln>
                <a:noFill/>
              </a:ln>
              <a:solidFill>
                <a:schemeClr val="tx1"/>
              </a:solidFill>
              <a:effectLst/>
              <a:uLnTx/>
              <a:uFillTx/>
              <a:latin typeface="+mn-lt"/>
              <a:ea typeface="华文新魏" pitchFamily="2" charset="-122"/>
              <a:cs typeface="+mn-cs"/>
            </a:endParaRPr>
          </a:p>
          <a:p>
            <a:pPr marL="742950" lvl="1" indent="-285750" fontAlgn="base">
              <a:spcBef>
                <a:spcPct val="20000"/>
              </a:spcBef>
              <a:spcAft>
                <a:spcPts val="600"/>
              </a:spcAft>
              <a:buChar char="–"/>
              <a:defRPr/>
            </a:pPr>
            <a:r>
              <a:rPr kumimoji="1" lang="zh-CN" altLang="en-US" sz="2000" b="1" dirty="0">
                <a:ea typeface="华文新魏" pitchFamily="2" charset="-122"/>
              </a:rPr>
              <a:t>移动</a:t>
            </a:r>
            <a:r>
              <a:rPr kumimoji="1" lang="en-US" altLang="zh-CN" sz="2000" b="1" dirty="0">
                <a:ea typeface="华文新魏" pitchFamily="2" charset="-122"/>
              </a:rPr>
              <a:t>IP</a:t>
            </a:r>
            <a:r>
              <a:rPr kumimoji="1" lang="zh-CN" altLang="en-US" sz="2000" b="1" dirty="0">
                <a:ea typeface="华文新魏" pitchFamily="2" charset="-122"/>
              </a:rPr>
              <a:t>技术、无线通信技术、智能设备</a:t>
            </a:r>
            <a:endParaRPr kumimoji="1" lang="en-US" altLang="zh-CN" sz="2000" b="1" dirty="0">
              <a:ea typeface="华文新魏" pitchFamily="2" charset="-122"/>
            </a:endParaRPr>
          </a:p>
          <a:p>
            <a:pPr marL="342900" marR="0" lvl="0" indent="-342900" algn="l" defTabSz="914400" rtl="0" eaLnBrk="1" fontAlgn="base" latinLnBrk="0" hangingPunct="1">
              <a:lnSpc>
                <a:spcPct val="100000"/>
              </a:lnSpc>
              <a:spcBef>
                <a:spcPct val="20000"/>
              </a:spcBef>
              <a:spcAft>
                <a:spcPts val="600"/>
              </a:spcAft>
              <a:buClrTx/>
              <a:buSzTx/>
              <a:buFontTx/>
              <a:buNone/>
              <a:tabLst/>
              <a:defRPr/>
            </a:pPr>
            <a:r>
              <a:rPr kumimoji="1" lang="zh-CN" altLang="zh-CN" sz="2400" b="1" i="0" u="sng" strike="noStrike" kern="0" cap="none" spc="0" normalizeH="0" baseline="0" noProof="0" dirty="0">
                <a:ln>
                  <a:noFill/>
                </a:ln>
                <a:solidFill>
                  <a:schemeClr val="tx1"/>
                </a:solidFill>
                <a:effectLst/>
                <a:uLnTx/>
                <a:uFillTx/>
                <a:latin typeface="+mn-lt"/>
                <a:ea typeface="华文新魏" pitchFamily="2" charset="-122"/>
                <a:cs typeface="+mn-cs"/>
              </a:rPr>
              <a:t>第四阶段：</a:t>
            </a:r>
            <a:r>
              <a:rPr kumimoji="1" lang="zh-CN" altLang="en-US" sz="2400" b="1" i="0" u="sng" strike="noStrike" kern="0" cap="none" spc="0" normalizeH="0" baseline="0" noProof="0" dirty="0">
                <a:ln>
                  <a:noFill/>
                </a:ln>
                <a:solidFill>
                  <a:schemeClr val="tx1"/>
                </a:solidFill>
                <a:effectLst/>
                <a:uLnTx/>
                <a:uFillTx/>
                <a:latin typeface="+mn-lt"/>
                <a:ea typeface="华文新魏" pitchFamily="2" charset="-122"/>
                <a:cs typeface="+mn-cs"/>
              </a:rPr>
              <a:t>物联网的形成与发展</a:t>
            </a:r>
            <a:r>
              <a:rPr kumimoji="1" lang="zh-CN" altLang="en-US" sz="2400" b="1" i="0" u="none" strike="noStrike" kern="0" cap="none" spc="0" normalizeH="0" baseline="0" noProof="0" dirty="0">
                <a:ln>
                  <a:noFill/>
                </a:ln>
                <a:solidFill>
                  <a:schemeClr val="tx1"/>
                </a:solidFill>
                <a:effectLst/>
                <a:uLnTx/>
                <a:uFillTx/>
                <a:latin typeface="+mn-lt"/>
                <a:ea typeface="华文新魏" pitchFamily="2" charset="-122"/>
                <a:cs typeface="+mn-cs"/>
              </a:rPr>
              <a:t>（</a:t>
            </a:r>
            <a:r>
              <a:rPr kumimoji="1" lang="zh-CN" altLang="zh-CN" sz="2400" b="1" i="0" u="none" strike="noStrike" kern="0" cap="none" spc="0" normalizeH="0" baseline="0" noProof="0" dirty="0">
                <a:ln>
                  <a:noFill/>
                </a:ln>
                <a:solidFill>
                  <a:schemeClr val="tx1"/>
                </a:solidFill>
                <a:effectLst/>
                <a:uLnTx/>
                <a:uFillTx/>
                <a:latin typeface="+mn-lt"/>
                <a:ea typeface="华文新魏" pitchFamily="2" charset="-122"/>
                <a:cs typeface="+mn-cs"/>
              </a:rPr>
              <a:t>从</a:t>
            </a:r>
            <a:r>
              <a:rPr kumimoji="1" lang="en-US" altLang="zh-CN" sz="2400" b="1" i="0" u="none" strike="noStrike" kern="0" cap="none" spc="0" normalizeH="0" baseline="0" noProof="0" dirty="0">
                <a:ln>
                  <a:noFill/>
                </a:ln>
                <a:solidFill>
                  <a:schemeClr val="tx1"/>
                </a:solidFill>
                <a:effectLst/>
                <a:uLnTx/>
                <a:uFillTx/>
                <a:latin typeface="+mn-lt"/>
                <a:ea typeface="华文新魏" pitchFamily="2" charset="-122"/>
                <a:cs typeface="+mn-cs"/>
              </a:rPr>
              <a:t>2010</a:t>
            </a:r>
            <a:r>
              <a:rPr kumimoji="1" lang="zh-CN" altLang="en-US" sz="2400" b="1" i="0" u="none" strike="noStrike" kern="0" cap="none" spc="0" normalizeH="0" baseline="0" noProof="0" dirty="0">
                <a:ln>
                  <a:noFill/>
                </a:ln>
                <a:solidFill>
                  <a:schemeClr val="tx1"/>
                </a:solidFill>
                <a:effectLst/>
                <a:uLnTx/>
                <a:uFillTx/>
                <a:latin typeface="+mn-lt"/>
                <a:ea typeface="华文新魏" pitchFamily="2" charset="-122"/>
                <a:cs typeface="+mn-cs"/>
              </a:rPr>
              <a:t>年前后开始）</a:t>
            </a:r>
            <a:endParaRPr kumimoji="1" lang="en-US" altLang="zh-CN" sz="2400" b="1" i="0" u="none" strike="noStrike" kern="0" cap="none" spc="0" normalizeH="0" baseline="0" noProof="0" dirty="0">
              <a:ln>
                <a:noFill/>
              </a:ln>
              <a:solidFill>
                <a:schemeClr val="tx1"/>
              </a:solidFill>
              <a:effectLst/>
              <a:uLnTx/>
              <a:uFillTx/>
              <a:latin typeface="+mn-lt"/>
              <a:ea typeface="华文新魏" pitchFamily="2" charset="-122"/>
              <a:cs typeface="+mn-cs"/>
            </a:endParaRPr>
          </a:p>
          <a:p>
            <a:pPr marL="742950" marR="0" lvl="1" indent="-285750" algn="l" defTabSz="914400" rtl="0" eaLnBrk="1" fontAlgn="base" latinLnBrk="0" hangingPunct="1">
              <a:lnSpc>
                <a:spcPct val="100000"/>
              </a:lnSpc>
              <a:spcBef>
                <a:spcPct val="20000"/>
              </a:spcBef>
              <a:spcAft>
                <a:spcPts val="600"/>
              </a:spcAft>
              <a:buClrTx/>
              <a:buSzTx/>
              <a:buFontTx/>
              <a:buChar char="–"/>
              <a:tabLst/>
              <a:defRPr/>
            </a:pPr>
            <a:r>
              <a:rPr kumimoji="1" lang="en-US" altLang="zh-CN" sz="2000" b="1" i="0" u="none" strike="noStrike" kern="0" cap="none" spc="0" normalizeH="0" baseline="0" noProof="0" dirty="0">
                <a:ln>
                  <a:noFill/>
                </a:ln>
                <a:solidFill>
                  <a:schemeClr val="tx1"/>
                </a:solidFill>
                <a:effectLst/>
                <a:uLnTx/>
                <a:uFillTx/>
                <a:latin typeface="+mn-lt"/>
                <a:ea typeface="华文新魏" pitchFamily="2" charset="-122"/>
              </a:rPr>
              <a:t>Internet</a:t>
            </a:r>
            <a:r>
              <a:rPr kumimoji="1" lang="zh-CN" altLang="en-US" sz="2000" b="1" i="0" u="none" strike="noStrike" kern="0" cap="none" spc="0" normalizeH="0" baseline="0" noProof="0" dirty="0">
                <a:ln>
                  <a:noFill/>
                </a:ln>
                <a:solidFill>
                  <a:schemeClr val="tx1"/>
                </a:solidFill>
                <a:effectLst/>
                <a:uLnTx/>
                <a:uFillTx/>
                <a:latin typeface="+mn-lt"/>
                <a:ea typeface="华文新魏" pitchFamily="2" charset="-122"/>
              </a:rPr>
              <a:t>、</a:t>
            </a:r>
            <a:r>
              <a:rPr kumimoji="1" lang="zh-CN" altLang="zh-CN" sz="2000" b="1" i="0" u="none" strike="noStrike" kern="0" cap="none" spc="0" normalizeH="0" baseline="0" noProof="0" dirty="0">
                <a:ln>
                  <a:noFill/>
                </a:ln>
                <a:solidFill>
                  <a:schemeClr val="tx1"/>
                </a:solidFill>
                <a:effectLst/>
                <a:uLnTx/>
                <a:uFillTx/>
                <a:latin typeface="+mn-lt"/>
                <a:ea typeface="华文新魏" pitchFamily="2" charset="-122"/>
              </a:rPr>
              <a:t>计算机网络、电信通信网与有线电视网的</a:t>
            </a:r>
            <a:r>
              <a:rPr kumimoji="1" lang="en-US" altLang="zh-CN" sz="2000" b="1" i="0" u="none" strike="noStrike" kern="0" cap="none" spc="0" normalizeH="0" baseline="0" noProof="0" dirty="0">
                <a:ln>
                  <a:noFill/>
                </a:ln>
                <a:solidFill>
                  <a:schemeClr val="tx1"/>
                </a:solidFill>
                <a:effectLst/>
                <a:uLnTx/>
                <a:uFillTx/>
                <a:latin typeface="+mn-lt"/>
                <a:ea typeface="华文新魏" pitchFamily="2" charset="-122"/>
              </a:rPr>
              <a:t>“</a:t>
            </a:r>
            <a:r>
              <a:rPr kumimoji="1" lang="zh-CN" altLang="zh-CN" sz="2000" b="1" i="0" u="none" strike="noStrike" kern="0" cap="none" spc="0" normalizeH="0" baseline="0" noProof="0" dirty="0">
                <a:ln>
                  <a:noFill/>
                </a:ln>
                <a:solidFill>
                  <a:schemeClr val="tx1"/>
                </a:solidFill>
                <a:effectLst/>
                <a:uLnTx/>
                <a:uFillTx/>
                <a:latin typeface="+mn-lt"/>
                <a:ea typeface="华文新魏" pitchFamily="2" charset="-122"/>
              </a:rPr>
              <a:t>三网融合</a:t>
            </a:r>
            <a:r>
              <a:rPr kumimoji="1" lang="en-US" altLang="zh-CN" sz="2000" b="1" i="0" u="none" strike="noStrike" kern="0" cap="none" spc="0" normalizeH="0" baseline="0" noProof="0" dirty="0">
                <a:ln>
                  <a:noFill/>
                </a:ln>
                <a:solidFill>
                  <a:schemeClr val="tx1"/>
                </a:solidFill>
                <a:effectLst/>
                <a:uLnTx/>
                <a:uFillTx/>
                <a:latin typeface="+mn-lt"/>
                <a:ea typeface="华文新魏" pitchFamily="2" charset="-122"/>
              </a:rPr>
              <a:t>”</a:t>
            </a:r>
            <a:r>
              <a:rPr kumimoji="1" lang="zh-CN" altLang="en-US" sz="2000" b="1" i="0" u="none" strike="noStrike" kern="0" cap="none" spc="0" normalizeH="0" baseline="0" noProof="0" dirty="0">
                <a:ln>
                  <a:noFill/>
                </a:ln>
                <a:solidFill>
                  <a:schemeClr val="tx1"/>
                </a:solidFill>
                <a:effectLst/>
                <a:uLnTx/>
                <a:uFillTx/>
                <a:latin typeface="+mn-lt"/>
                <a:ea typeface="华文新魏" pitchFamily="2" charset="-122"/>
              </a:rPr>
              <a:t>、</a:t>
            </a:r>
            <a:r>
              <a:rPr kumimoji="1" lang="zh-CN" altLang="zh-CN" sz="2000" b="1" i="0" u="none" strike="noStrike" kern="0" cap="none" spc="0" normalizeH="0" baseline="0" noProof="0" dirty="0">
                <a:ln>
                  <a:noFill/>
                </a:ln>
                <a:solidFill>
                  <a:schemeClr val="tx1"/>
                </a:solidFill>
                <a:effectLst/>
                <a:uLnTx/>
                <a:uFillTx/>
                <a:latin typeface="+mn-lt"/>
                <a:ea typeface="华文新魏" pitchFamily="2" charset="-122"/>
              </a:rPr>
              <a:t>对等（</a:t>
            </a:r>
            <a:r>
              <a:rPr kumimoji="1" lang="en-US" altLang="zh-CN" sz="2000" b="1" i="0" u="none" strike="noStrike" kern="0" cap="none" spc="0" normalizeH="0" baseline="0" noProof="0" dirty="0">
                <a:ln>
                  <a:noFill/>
                </a:ln>
                <a:solidFill>
                  <a:schemeClr val="tx1"/>
                </a:solidFill>
                <a:effectLst/>
                <a:uLnTx/>
                <a:uFillTx/>
                <a:latin typeface="+mn-lt"/>
                <a:ea typeface="华文新魏" pitchFamily="2" charset="-122"/>
              </a:rPr>
              <a:t>P2P</a:t>
            </a:r>
            <a:r>
              <a:rPr kumimoji="1" lang="zh-CN" altLang="zh-CN" sz="2000" b="1" i="0" u="none" strike="noStrike" kern="0" cap="none" spc="0" normalizeH="0" baseline="0" noProof="0" dirty="0">
                <a:ln>
                  <a:noFill/>
                </a:ln>
                <a:solidFill>
                  <a:schemeClr val="tx1"/>
                </a:solidFill>
                <a:effectLst/>
                <a:uLnTx/>
                <a:uFillTx/>
                <a:latin typeface="+mn-lt"/>
                <a:ea typeface="华文新魏" pitchFamily="2" charset="-122"/>
              </a:rPr>
              <a:t>）网络技术</a:t>
            </a:r>
            <a:r>
              <a:rPr kumimoji="1" lang="zh-CN" altLang="en-US" sz="2000" b="1" i="0" u="none" strike="noStrike" kern="0" cap="none" spc="0" normalizeH="0" baseline="0" noProof="0" dirty="0">
                <a:ln>
                  <a:noFill/>
                </a:ln>
                <a:solidFill>
                  <a:schemeClr val="tx1"/>
                </a:solidFill>
                <a:effectLst/>
                <a:uLnTx/>
                <a:uFillTx/>
                <a:latin typeface="+mn-lt"/>
                <a:ea typeface="华文新魏" pitchFamily="2" charset="-122"/>
              </a:rPr>
              <a:t>、</a:t>
            </a:r>
            <a:r>
              <a:rPr kumimoji="1" lang="zh-CN" altLang="zh-CN" sz="2000" b="1" i="0" u="none" strike="noStrike" kern="0" cap="none" spc="0" normalizeH="0" baseline="0" noProof="0" dirty="0">
                <a:ln>
                  <a:noFill/>
                </a:ln>
                <a:solidFill>
                  <a:schemeClr val="tx1"/>
                </a:solidFill>
                <a:effectLst/>
                <a:uLnTx/>
                <a:uFillTx/>
                <a:latin typeface="+mn-lt"/>
                <a:ea typeface="华文新魏" pitchFamily="2" charset="-122"/>
              </a:rPr>
              <a:t>无线局域网</a:t>
            </a:r>
            <a:r>
              <a:rPr kumimoji="1" lang="zh-CN" altLang="en-US" sz="2000" b="1" i="0" u="none" strike="noStrike" kern="0" cap="none" spc="0" normalizeH="0" baseline="0" noProof="0" dirty="0">
                <a:ln>
                  <a:noFill/>
                </a:ln>
                <a:solidFill>
                  <a:schemeClr val="tx1"/>
                </a:solidFill>
                <a:effectLst/>
                <a:uLnTx/>
                <a:uFillTx/>
                <a:latin typeface="+mn-lt"/>
                <a:ea typeface="华文新魏" pitchFamily="2" charset="-122"/>
              </a:rPr>
              <a:t>、</a:t>
            </a:r>
            <a:r>
              <a:rPr kumimoji="1" lang="zh-CN" altLang="zh-CN" sz="2000" b="1" i="0" u="none" strike="noStrike" kern="0" cap="none" spc="0" normalizeH="0" baseline="0" noProof="0" dirty="0">
                <a:ln>
                  <a:noFill/>
                </a:ln>
                <a:solidFill>
                  <a:schemeClr val="tx1"/>
                </a:solidFill>
                <a:effectLst/>
                <a:uLnTx/>
                <a:uFillTx/>
                <a:latin typeface="+mn-lt"/>
                <a:ea typeface="华文新魏" pitchFamily="2" charset="-122"/>
              </a:rPr>
              <a:t>无线自组网、无线传感器网络</a:t>
            </a:r>
            <a:r>
              <a:rPr kumimoji="1" lang="zh-CN" altLang="en-US" sz="2000" b="1" i="0" u="none" strike="noStrike" kern="0" cap="none" spc="0" normalizeH="0" baseline="0" noProof="0" dirty="0">
                <a:ln>
                  <a:noFill/>
                </a:ln>
                <a:solidFill>
                  <a:schemeClr val="tx1"/>
                </a:solidFill>
                <a:effectLst/>
                <a:uLnTx/>
                <a:uFillTx/>
                <a:latin typeface="+mn-lt"/>
                <a:ea typeface="华文新魏" pitchFamily="2" charset="-122"/>
              </a:rPr>
              <a:t>、物联网、网络安全的广泛研究和应用</a:t>
            </a:r>
            <a:endParaRPr kumimoji="1"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20688"/>
            <a:ext cx="7772400" cy="5472608"/>
          </a:xfrm>
        </p:spPr>
        <p:txBody>
          <a:bodyPr/>
          <a:lstStyle/>
          <a:p>
            <a:pPr>
              <a:buFontTx/>
              <a:buNone/>
              <a:defRPr/>
            </a:pPr>
            <a:r>
              <a:rPr lang="zh-CN" altLang="zh-CN" sz="3200" b="1" u="sng" dirty="0">
                <a:solidFill>
                  <a:schemeClr val="accent6"/>
                </a:solidFill>
                <a:latin typeface="华文新魏" pitchFamily="2" charset="-122"/>
                <a:ea typeface="华文新魏" pitchFamily="2" charset="-122"/>
              </a:rPr>
              <a:t>确认和重传机制</a:t>
            </a:r>
            <a:endParaRPr lang="en-US" altLang="zh-CN" sz="3200" b="1" u="sng" dirty="0">
              <a:solidFill>
                <a:schemeClr val="accent6"/>
              </a:solidFill>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面向连接服务与无连接服务对数据传输的可靠性有影响，但是数据传输的可靠性一般通过确认和重传机制保证。</a:t>
            </a:r>
          </a:p>
          <a:p>
            <a:pPr>
              <a:defRPr/>
            </a:pPr>
            <a:r>
              <a:rPr lang="zh-CN" altLang="zh-CN" sz="2400" b="1" dirty="0">
                <a:latin typeface="华文新魏" pitchFamily="2" charset="-122"/>
                <a:ea typeface="华文新魏" pitchFamily="2" charset="-122"/>
              </a:rPr>
              <a:t>确认是指目的主机在接收到每个分组后，要求向源主机发送正确接收分组的确认信息。</a:t>
            </a:r>
            <a:endParaRPr lang="en-US" altLang="zh-CN" sz="2400" b="1" dirty="0">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如果发送主机在规定的时间内没有接收到确认信息，就会认为该数据分组发送失败，这时源主机会重新发送该数据分组。</a:t>
            </a:r>
            <a:endParaRPr lang="en-US" altLang="zh-CN" sz="2400" b="1" dirty="0">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确认和重传机制可以提高数据传输的可靠性，但是需要制定较为复杂的确认和重传协议，并且要增加网络通信负荷与占用网络带宽。</a:t>
            </a:r>
            <a:endParaRPr lang="zh-CN" altLang="en-US" sz="2400"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828A020-E668-44C8-B3AE-E18C80447FE7}" type="slidenum">
              <a:rPr lang="zh-CN" altLang="en-US" smtClean="0">
                <a:solidFill>
                  <a:srgbClr val="000000"/>
                </a:solidFill>
              </a:rPr>
              <a:pPr>
                <a:defRPr/>
              </a:pPr>
              <a:t>50</a:t>
            </a:fld>
            <a:endParaRPr lang="en-US" altLang="zh-CN">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692696"/>
            <a:ext cx="7772400" cy="4538662"/>
          </a:xfrm>
        </p:spPr>
        <p:txBody>
          <a:bodyPr/>
          <a:lstStyle/>
          <a:p>
            <a:pPr>
              <a:buFontTx/>
              <a:buNone/>
              <a:defRPr/>
            </a:pPr>
            <a:r>
              <a:rPr lang="zh-CN" altLang="zh-CN" sz="3200" b="1" u="sng" dirty="0">
                <a:solidFill>
                  <a:schemeClr val="accent6"/>
                </a:solidFill>
                <a:latin typeface="华文新魏" pitchFamily="2" charset="-122"/>
                <a:ea typeface="华文新魏" pitchFamily="2" charset="-122"/>
              </a:rPr>
              <a:t>服务类型与服务质量</a:t>
            </a:r>
            <a:endParaRPr lang="zh-CN" altLang="en-US" sz="32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E7CF1FD-43C0-42F8-A13A-CE84139F7456}" type="slidenum">
              <a:rPr lang="zh-CN" altLang="en-US" smtClean="0">
                <a:solidFill>
                  <a:srgbClr val="000000"/>
                </a:solidFill>
              </a:rPr>
              <a:pPr>
                <a:defRPr/>
              </a:pPr>
              <a:t>51</a:t>
            </a:fld>
            <a:endParaRPr lang="en-US" altLang="zh-CN">
              <a:solidFill>
                <a:srgbClr val="000000"/>
              </a:solidFill>
            </a:endParaRPr>
          </a:p>
        </p:txBody>
      </p:sp>
      <p:pic>
        <p:nvPicPr>
          <p:cNvPr id="101378" name="Picture 2"/>
          <p:cNvPicPr>
            <a:picLocks noChangeAspect="1" noChangeArrowheads="1"/>
          </p:cNvPicPr>
          <p:nvPr/>
        </p:nvPicPr>
        <p:blipFill>
          <a:blip r:embed="rId2" cstate="print"/>
          <a:srcRect/>
          <a:stretch>
            <a:fillRect/>
          </a:stretch>
        </p:blipFill>
        <p:spPr bwMode="auto">
          <a:xfrm>
            <a:off x="323528" y="1772816"/>
            <a:ext cx="8385175" cy="208756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32656"/>
            <a:ext cx="7772400" cy="1143000"/>
          </a:xfrm>
        </p:spPr>
        <p:txBody>
          <a:bodyPr/>
          <a:lstStyle/>
          <a:p>
            <a:pPr algn="l" eaLnBrk="1" hangingPunct="1">
              <a:defRPr/>
            </a:pPr>
            <a:r>
              <a:rPr lang="zh-CN" altLang="zh-CN" sz="3200" u="sng" dirty="0">
                <a:solidFill>
                  <a:schemeClr val="accent6"/>
                </a:solidFill>
                <a:latin typeface="华文新魏" pitchFamily="2" charset="-122"/>
                <a:ea typeface="华文新魏" pitchFamily="2" charset="-122"/>
              </a:rPr>
              <a:t>网络体系结构的基本概念</a:t>
            </a:r>
            <a:endParaRPr lang="zh-CN" altLang="en-US" sz="3200" u="sng" dirty="0">
              <a:solidFill>
                <a:schemeClr val="accent6"/>
              </a:solidFill>
              <a:latin typeface="华文新魏" pitchFamily="2" charset="-122"/>
              <a:ea typeface="华文新魏" pitchFamily="2" charset="-122"/>
            </a:endParaRPr>
          </a:p>
        </p:txBody>
      </p:sp>
      <p:sp>
        <p:nvSpPr>
          <p:cNvPr id="3" name="内容占位符 2"/>
          <p:cNvSpPr>
            <a:spLocks noGrp="1"/>
          </p:cNvSpPr>
          <p:nvPr>
            <p:ph idx="1"/>
          </p:nvPr>
        </p:nvSpPr>
        <p:spPr>
          <a:xfrm>
            <a:off x="539552" y="1340768"/>
            <a:ext cx="8136904" cy="4895850"/>
          </a:xfrm>
        </p:spPr>
        <p:txBody>
          <a:bodyPr/>
          <a:lstStyle/>
          <a:p>
            <a:pPr eaLnBrk="1" hangingPunct="1">
              <a:buFontTx/>
              <a:buNone/>
              <a:defRPr/>
            </a:pPr>
            <a:r>
              <a:rPr lang="en-US" altLang="zh-CN" sz="2800" b="1" u="sng" dirty="0">
                <a:ea typeface="华文新魏" pitchFamily="2" charset="-122"/>
              </a:rPr>
              <a:t>2.1.1  </a:t>
            </a:r>
            <a:r>
              <a:rPr lang="zh-CN" altLang="zh-CN" sz="2800" b="1" u="sng" dirty="0">
                <a:ea typeface="华文新魏" pitchFamily="2" charset="-122"/>
              </a:rPr>
              <a:t>网络协议的基本概念</a:t>
            </a:r>
            <a:endParaRPr lang="en-US" altLang="zh-CN" sz="2800" b="1" u="sng" dirty="0">
              <a:ea typeface="华文新魏" pitchFamily="2" charset="-122"/>
            </a:endParaRPr>
          </a:p>
          <a:p>
            <a:pPr eaLnBrk="1" hangingPunct="1">
              <a:defRPr/>
            </a:pPr>
            <a:r>
              <a:rPr lang="zh-CN" altLang="zh-CN" b="1" dirty="0">
                <a:latin typeface="华文新魏" pitchFamily="2" charset="-122"/>
                <a:ea typeface="华文新魏" pitchFamily="2" charset="-122"/>
              </a:rPr>
              <a:t>协议是一组控制数据交互过程的通信规则。</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网络协议</a:t>
            </a:r>
            <a:r>
              <a:rPr lang="zh-CN" altLang="en-US" b="1" dirty="0">
                <a:latin typeface="华文新魏" pitchFamily="2" charset="-122"/>
                <a:ea typeface="华文新魏" pitchFamily="2" charset="-122"/>
              </a:rPr>
              <a:t>的</a:t>
            </a:r>
            <a:r>
              <a:rPr lang="zh-CN" altLang="zh-CN" b="1" dirty="0">
                <a:latin typeface="华文新魏" pitchFamily="2" charset="-122"/>
                <a:ea typeface="华文新魏" pitchFamily="2" charset="-122"/>
              </a:rPr>
              <a:t>三要素</a:t>
            </a:r>
            <a:endParaRPr lang="en-US" altLang="zh-CN" b="1" dirty="0">
              <a:latin typeface="华文新魏" pitchFamily="2" charset="-122"/>
              <a:ea typeface="华文新魏" pitchFamily="2" charset="-122"/>
            </a:endParaRPr>
          </a:p>
          <a:p>
            <a:pPr eaLnBrk="1" hangingPunct="1">
              <a:buFontTx/>
              <a:buNone/>
              <a:defRPr/>
            </a:pPr>
            <a:r>
              <a:rPr lang="zh-CN" altLang="en-US" sz="2800" b="1" dirty="0">
                <a:latin typeface="华文新魏" pitchFamily="2" charset="-122"/>
                <a:ea typeface="华文新魏" pitchFamily="2" charset="-122"/>
              </a:rPr>
              <a:t>    </a:t>
            </a:r>
            <a:r>
              <a:rPr lang="zh-CN" altLang="zh-CN" b="1" dirty="0">
                <a:solidFill>
                  <a:srgbClr val="C00000"/>
                </a:solidFill>
                <a:latin typeface="华文新魏" pitchFamily="2" charset="-122"/>
                <a:ea typeface="华文新魏" pitchFamily="2" charset="-122"/>
              </a:rPr>
              <a:t>语义</a:t>
            </a:r>
            <a:r>
              <a:rPr lang="en-US" altLang="zh-CN" b="1" dirty="0">
                <a:latin typeface="华文新魏" pitchFamily="2" charset="-122"/>
                <a:ea typeface="华文新魏" pitchFamily="2" charset="-122"/>
              </a:rPr>
              <a:t>—</a:t>
            </a:r>
            <a:r>
              <a:rPr lang="zh-CN" altLang="zh-CN" b="1" dirty="0">
                <a:latin typeface="华文新魏" pitchFamily="2" charset="-122"/>
                <a:ea typeface="华文新魏" pitchFamily="2" charset="-122"/>
              </a:rPr>
              <a:t>解释控制信息每个部分的意义</a:t>
            </a:r>
            <a:r>
              <a:rPr lang="zh-CN" altLang="en-US" b="1" dirty="0">
                <a:latin typeface="华文新魏" pitchFamily="2" charset="-122"/>
                <a:ea typeface="华文新魏" pitchFamily="2" charset="-122"/>
              </a:rPr>
              <a:t>，</a:t>
            </a:r>
            <a:r>
              <a:rPr lang="zh-CN" altLang="zh-CN" b="1" dirty="0">
                <a:latin typeface="华文新魏" pitchFamily="2" charset="-122"/>
                <a:ea typeface="华文新魏" pitchFamily="2" charset="-122"/>
              </a:rPr>
              <a:t>规定了需要发出</a:t>
            </a:r>
            <a:r>
              <a:rPr lang="en-US" altLang="zh-CN" b="1" dirty="0">
                <a:latin typeface="华文新魏" pitchFamily="2" charset="-122"/>
                <a:ea typeface="华文新魏" pitchFamily="2" charset="-122"/>
              </a:rPr>
              <a:t> </a:t>
            </a:r>
            <a:r>
              <a:rPr lang="zh-CN" altLang="zh-CN" b="1" dirty="0">
                <a:latin typeface="华文新魏" pitchFamily="2" charset="-122"/>
                <a:ea typeface="华文新魏" pitchFamily="2" charset="-122"/>
              </a:rPr>
              <a:t>何种控制信息，以及完成的动作与做出什么样的响应。</a:t>
            </a:r>
            <a:endParaRPr lang="en-US" altLang="zh-CN" b="1" dirty="0">
              <a:latin typeface="华文新魏" pitchFamily="2" charset="-122"/>
              <a:ea typeface="华文新魏" pitchFamily="2" charset="-122"/>
            </a:endParaRPr>
          </a:p>
          <a:p>
            <a:pPr eaLnBrk="1" hangingPunct="1">
              <a:buFontTx/>
              <a:buNone/>
              <a:defRPr/>
            </a:pPr>
            <a:r>
              <a:rPr lang="zh-CN" altLang="en-US" b="1" dirty="0">
                <a:latin typeface="华文新魏" pitchFamily="2" charset="-122"/>
                <a:ea typeface="华文新魏" pitchFamily="2" charset="-122"/>
              </a:rPr>
              <a:t>    </a:t>
            </a:r>
            <a:r>
              <a:rPr lang="zh-CN" altLang="zh-CN" b="1" dirty="0">
                <a:solidFill>
                  <a:srgbClr val="C00000"/>
                </a:solidFill>
                <a:latin typeface="华文新魏" pitchFamily="2" charset="-122"/>
                <a:ea typeface="华文新魏" pitchFamily="2" charset="-122"/>
              </a:rPr>
              <a:t>语法</a:t>
            </a:r>
            <a:r>
              <a:rPr lang="en-US" altLang="zh-CN" b="1" dirty="0">
                <a:latin typeface="华文新魏" pitchFamily="2" charset="-122"/>
                <a:ea typeface="华文新魏" pitchFamily="2" charset="-122"/>
              </a:rPr>
              <a:t>—</a:t>
            </a:r>
            <a:r>
              <a:rPr lang="zh-CN" altLang="zh-CN" b="1" dirty="0">
                <a:latin typeface="华文新魏" pitchFamily="2" charset="-122"/>
                <a:ea typeface="华文新魏" pitchFamily="2" charset="-122"/>
              </a:rPr>
              <a:t>用户数据与控制信息的结构与格式，以及数据出现的顺序。</a:t>
            </a:r>
            <a:endParaRPr lang="en-US" altLang="zh-CN" b="1" dirty="0">
              <a:latin typeface="华文新魏" pitchFamily="2" charset="-122"/>
              <a:ea typeface="华文新魏" pitchFamily="2" charset="-122"/>
            </a:endParaRPr>
          </a:p>
          <a:p>
            <a:pPr eaLnBrk="1" hangingPunct="1">
              <a:buFontTx/>
              <a:buNone/>
              <a:defRPr/>
            </a:pPr>
            <a:r>
              <a:rPr lang="zh-CN" altLang="en-US" b="1" dirty="0">
                <a:latin typeface="华文新魏" pitchFamily="2" charset="-122"/>
                <a:ea typeface="华文新魏" pitchFamily="2" charset="-122"/>
              </a:rPr>
              <a:t>    </a:t>
            </a:r>
            <a:r>
              <a:rPr lang="zh-CN" altLang="zh-CN" b="1" dirty="0">
                <a:solidFill>
                  <a:srgbClr val="C00000"/>
                </a:solidFill>
                <a:latin typeface="华文新魏" pitchFamily="2" charset="-122"/>
                <a:ea typeface="华文新魏" pitchFamily="2" charset="-122"/>
              </a:rPr>
              <a:t>时序</a:t>
            </a:r>
            <a:r>
              <a:rPr lang="en-US" altLang="zh-CN" b="1" dirty="0">
                <a:latin typeface="华文新魏" pitchFamily="2" charset="-122"/>
                <a:ea typeface="华文新魏" pitchFamily="2" charset="-122"/>
              </a:rPr>
              <a:t>—</a:t>
            </a:r>
            <a:r>
              <a:rPr lang="zh-CN" altLang="zh-CN" b="1" dirty="0">
                <a:latin typeface="华文新魏" pitchFamily="2" charset="-122"/>
                <a:ea typeface="华文新魏" pitchFamily="2" charset="-122"/>
              </a:rPr>
              <a:t>对事件发生顺序的详细说明。</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dirty="0">
              <a:solidFill>
                <a:srgbClr val="3333CC"/>
              </a:solidFill>
            </a:endParaRPr>
          </a:p>
          <a:p>
            <a:pPr>
              <a:defRPr/>
            </a:pPr>
            <a:r>
              <a:rPr lang="zh-CN" altLang="en-US" dirty="0">
                <a:solidFill>
                  <a:srgbClr val="3333CC"/>
                </a:solidFill>
              </a:rPr>
              <a:t>《计算机网络》第2章 网络体系结构与网络协议</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9CABE3D8-D96C-454D-AC5F-5E0065B4181B}" type="slidenum">
              <a:rPr lang="zh-CN" altLang="en-US">
                <a:solidFill>
                  <a:srgbClr val="000000"/>
                </a:solidFill>
              </a:rPr>
              <a:pPr>
                <a:defRPr/>
              </a:pPr>
              <a:t>52</a:t>
            </a:fld>
            <a:endParaRPr lang="en-US" altLang="zh-CN">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609600"/>
            <a:ext cx="8785225" cy="1143000"/>
          </a:xfrm>
        </p:spPr>
        <p:txBody>
          <a:bodyPr/>
          <a:lstStyle/>
          <a:p>
            <a:pPr algn="l" eaLnBrk="1" hangingPunct="1">
              <a:defRPr/>
            </a:pPr>
            <a:r>
              <a:rPr lang="en-US" altLang="zh-CN" sz="3200" u="sng" dirty="0">
                <a:solidFill>
                  <a:schemeClr val="accent6"/>
                </a:solidFill>
                <a:latin typeface="+mn-lt"/>
                <a:ea typeface="华文新魏" pitchFamily="2" charset="-122"/>
              </a:rPr>
              <a:t>2.1.2</a:t>
            </a:r>
            <a:r>
              <a:rPr lang="en-US" altLang="zh-CN" sz="3200" u="sng" dirty="0">
                <a:solidFill>
                  <a:schemeClr val="accent6"/>
                </a:solidFill>
                <a:latin typeface="华文新魏" pitchFamily="2" charset="-122"/>
                <a:ea typeface="华文新魏" pitchFamily="2" charset="-122"/>
              </a:rPr>
              <a:t>  </a:t>
            </a:r>
            <a:r>
              <a:rPr lang="zh-CN" altLang="zh-CN" sz="3200" u="sng" dirty="0">
                <a:solidFill>
                  <a:schemeClr val="accent6"/>
                </a:solidFill>
                <a:latin typeface="华文新魏" pitchFamily="2" charset="-122"/>
                <a:ea typeface="华文新魏" pitchFamily="2" charset="-122"/>
              </a:rPr>
              <a:t>协议、层次、接口与体系结构的基本概念</a:t>
            </a:r>
            <a:endParaRPr lang="zh-CN" altLang="en-US" sz="3200"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FF476D7-9B70-463B-874C-73B1AC7449E9}" type="slidenum">
              <a:rPr lang="zh-CN" altLang="en-US">
                <a:solidFill>
                  <a:srgbClr val="000000"/>
                </a:solidFill>
              </a:rPr>
              <a:pPr>
                <a:defRPr/>
              </a:pPr>
              <a:t>53</a:t>
            </a:fld>
            <a:endParaRPr lang="en-US" altLang="zh-CN">
              <a:solidFill>
                <a:srgbClr val="000000"/>
              </a:solidFill>
            </a:endParaRPr>
          </a:p>
        </p:txBody>
      </p:sp>
      <p:sp>
        <p:nvSpPr>
          <p:cNvPr id="103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1026" name="Object 1" descr="蓝色面巾纸"/>
          <p:cNvGraphicFramePr>
            <a:graphicFrameLocks noChangeAspect="1"/>
          </p:cNvGraphicFramePr>
          <p:nvPr/>
        </p:nvGraphicFramePr>
        <p:xfrm>
          <a:off x="395288" y="1773238"/>
          <a:ext cx="8424862" cy="3867150"/>
        </p:xfrm>
        <a:graphic>
          <a:graphicData uri="http://schemas.openxmlformats.org/presentationml/2006/ole">
            <mc:AlternateContent xmlns:mc="http://schemas.openxmlformats.org/markup-compatibility/2006">
              <mc:Choice xmlns:v="urn:schemas-microsoft-com:vml" Requires="v">
                <p:oleObj spid="_x0000_s74759" name="Visio" r:id="rId3" imgW="5190334" imgH="2390040" progId="Visio.Drawing.11">
                  <p:embed/>
                </p:oleObj>
              </mc:Choice>
              <mc:Fallback>
                <p:oleObj name="Visio" r:id="rId3" imgW="5190334" imgH="239004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773238"/>
                        <a:ext cx="8424862" cy="3867150"/>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947738"/>
          </a:xfrm>
        </p:spPr>
        <p:txBody>
          <a:bodyPr/>
          <a:lstStyle/>
          <a:p>
            <a:pPr algn="l" eaLnBrk="1" hangingPunct="1">
              <a:defRPr/>
            </a:pPr>
            <a:r>
              <a:rPr lang="zh-CN" altLang="zh-CN" sz="2800" u="sng" dirty="0">
                <a:solidFill>
                  <a:schemeClr val="accent6"/>
                </a:solidFill>
                <a:latin typeface="华文新魏" pitchFamily="2" charset="-122"/>
                <a:ea typeface="华文新魏" pitchFamily="2" charset="-122"/>
              </a:rPr>
              <a:t>协议</a:t>
            </a:r>
            <a:r>
              <a:rPr lang="zh-CN" altLang="zh-CN" sz="2800" u="sng" dirty="0">
                <a:solidFill>
                  <a:schemeClr val="accent6"/>
                </a:solidFill>
              </a:rPr>
              <a:t>（</a:t>
            </a:r>
            <a:r>
              <a:rPr lang="en-US" altLang="zh-CN" sz="2800" u="sng" dirty="0">
                <a:solidFill>
                  <a:schemeClr val="accent6"/>
                </a:solidFill>
              </a:rPr>
              <a:t>protocol</a:t>
            </a:r>
            <a:r>
              <a:rPr lang="zh-CN" altLang="zh-CN" sz="2800" u="sng" dirty="0">
                <a:solidFill>
                  <a:schemeClr val="accent6"/>
                </a:solidFill>
              </a:rPr>
              <a:t>）</a:t>
            </a:r>
            <a:endParaRPr lang="zh-CN" altLang="en-US" sz="2800" u="sng" dirty="0">
              <a:solidFill>
                <a:schemeClr val="accent6"/>
              </a:solidFill>
            </a:endParaRPr>
          </a:p>
        </p:txBody>
      </p:sp>
      <p:sp>
        <p:nvSpPr>
          <p:cNvPr id="3" name="内容占位符 2"/>
          <p:cNvSpPr>
            <a:spLocks noGrp="1"/>
          </p:cNvSpPr>
          <p:nvPr>
            <p:ph idx="1"/>
          </p:nvPr>
        </p:nvSpPr>
        <p:spPr>
          <a:xfrm>
            <a:off x="685800" y="1341438"/>
            <a:ext cx="7772400" cy="4754562"/>
          </a:xfrm>
        </p:spPr>
        <p:txBody>
          <a:bodyPr/>
          <a:lstStyle/>
          <a:p>
            <a:pPr eaLnBrk="1" hangingPunct="1">
              <a:defRPr/>
            </a:pPr>
            <a:r>
              <a:rPr lang="zh-CN" altLang="zh-CN" b="1" dirty="0">
                <a:latin typeface="华文新魏" pitchFamily="2" charset="-122"/>
                <a:ea typeface="华文新魏" pitchFamily="2" charset="-122"/>
              </a:rPr>
              <a:t>协议是一种通信规则，要保证邮政通信系统的正常和有序地运行，就必须制定和执行各种通信规则。</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28958C74-4A45-4116-A1CD-3E88D68A2D03}" type="slidenum">
              <a:rPr lang="zh-CN" altLang="en-US">
                <a:solidFill>
                  <a:srgbClr val="000000"/>
                </a:solidFill>
              </a:rPr>
              <a:pPr>
                <a:defRPr/>
              </a:pPr>
              <a:t>54</a:t>
            </a:fld>
            <a:endParaRPr lang="en-US" altLang="zh-CN">
              <a:solidFill>
                <a:srgbClr val="000000"/>
              </a:solidFill>
            </a:endParaRPr>
          </a:p>
        </p:txBody>
      </p:sp>
      <p:sp>
        <p:nvSpPr>
          <p:cNvPr id="205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2050" name="Object 1" descr="蓝色面巾纸"/>
          <p:cNvGraphicFramePr>
            <a:graphicFrameLocks noChangeAspect="1"/>
          </p:cNvGraphicFramePr>
          <p:nvPr/>
        </p:nvGraphicFramePr>
        <p:xfrm>
          <a:off x="3419475" y="2420938"/>
          <a:ext cx="3963988" cy="3911600"/>
        </p:xfrm>
        <a:graphic>
          <a:graphicData uri="http://schemas.openxmlformats.org/presentationml/2006/ole">
            <mc:AlternateContent xmlns:mc="http://schemas.openxmlformats.org/markup-compatibility/2006">
              <mc:Choice xmlns:v="urn:schemas-microsoft-com:vml" Requires="v">
                <p:oleObj spid="_x0000_s75783" name="Visio" r:id="rId3" imgW="4135735" imgH="4063500" progId="Visio.Drawing.11">
                  <p:embed/>
                </p:oleObj>
              </mc:Choice>
              <mc:Fallback>
                <p:oleObj name="Visio" r:id="rId3" imgW="4135735" imgH="406350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420938"/>
                        <a:ext cx="3963988" cy="3911600"/>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1125538"/>
            <a:ext cx="7773987" cy="627062"/>
          </a:xfrm>
        </p:spPr>
        <p:txBody>
          <a:bodyPr/>
          <a:lstStyle/>
          <a:p>
            <a:pPr algn="l" eaLnBrk="1" hangingPunct="1">
              <a:defRPr/>
            </a:pPr>
            <a:r>
              <a:rPr lang="zh-CN" altLang="zh-CN" sz="2800" u="sng" dirty="0">
                <a:solidFill>
                  <a:schemeClr val="accent6"/>
                </a:solidFill>
                <a:latin typeface="华文新魏" pitchFamily="2" charset="-122"/>
                <a:ea typeface="华文新魏" pitchFamily="2" charset="-122"/>
              </a:rPr>
              <a:t>层次</a:t>
            </a:r>
            <a:r>
              <a:rPr lang="zh-CN" altLang="zh-CN" sz="2800" u="sng" dirty="0">
                <a:solidFill>
                  <a:schemeClr val="accent6"/>
                </a:solidFill>
              </a:rPr>
              <a:t>（</a:t>
            </a:r>
            <a:r>
              <a:rPr lang="en-US" altLang="zh-CN" sz="2800" u="sng" dirty="0">
                <a:solidFill>
                  <a:schemeClr val="accent6"/>
                </a:solidFill>
              </a:rPr>
              <a:t>Layer</a:t>
            </a:r>
            <a:r>
              <a:rPr lang="zh-CN" altLang="zh-CN" sz="2800" u="sng" dirty="0">
                <a:solidFill>
                  <a:schemeClr val="accent6"/>
                </a:solidFill>
              </a:rPr>
              <a:t>）</a:t>
            </a:r>
            <a:endParaRPr lang="zh-CN" altLang="en-US" sz="2800" u="sng" dirty="0">
              <a:solidFill>
                <a:schemeClr val="accent6"/>
              </a:solidFill>
            </a:endParaRPr>
          </a:p>
        </p:txBody>
      </p:sp>
      <p:sp>
        <p:nvSpPr>
          <p:cNvPr id="3" name="内容占位符 2"/>
          <p:cNvSpPr>
            <a:spLocks noGrp="1"/>
          </p:cNvSpPr>
          <p:nvPr>
            <p:ph idx="1"/>
          </p:nvPr>
        </p:nvSpPr>
        <p:spPr/>
        <p:txBody>
          <a:bodyPr/>
          <a:lstStyle/>
          <a:p>
            <a:pPr eaLnBrk="1" hangingPunct="1">
              <a:defRPr/>
            </a:pPr>
            <a:r>
              <a:rPr lang="zh-CN" altLang="zh-CN" b="1" dirty="0">
                <a:latin typeface="华文新魏" pitchFamily="2" charset="-122"/>
                <a:ea typeface="华文新魏" pitchFamily="2" charset="-122"/>
              </a:rPr>
              <a:t>层次结构是处理计算机网络问题最基本方法。</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对于一些难以处理的复杂问题，通常是采用分解为若干个容易处理的、小一些的问题，“化整为零，分而治之”的方法去解决。</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86FE7CD-817C-42F0-9463-87E79826E858}" type="slidenum">
              <a:rPr lang="zh-CN" altLang="en-US">
                <a:solidFill>
                  <a:srgbClr val="000000"/>
                </a:solidFill>
              </a:rPr>
              <a:pPr>
                <a:defRPr/>
              </a:pPr>
              <a:t>55</a:t>
            </a:fld>
            <a:endParaRPr lang="en-US" altLang="zh-CN">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defRPr/>
            </a:pPr>
            <a:r>
              <a:rPr lang="zh-CN" altLang="zh-CN" sz="2800" u="sng" dirty="0">
                <a:solidFill>
                  <a:schemeClr val="accent6"/>
                </a:solidFill>
                <a:latin typeface="华文新魏" pitchFamily="2" charset="-122"/>
                <a:ea typeface="华文新魏" pitchFamily="2" charset="-122"/>
              </a:rPr>
              <a:t>接口</a:t>
            </a:r>
            <a:r>
              <a:rPr lang="zh-CN" altLang="zh-CN" sz="2800" u="sng" dirty="0">
                <a:solidFill>
                  <a:schemeClr val="accent6"/>
                </a:solidFill>
              </a:rPr>
              <a:t>（</a:t>
            </a:r>
            <a:r>
              <a:rPr lang="en-US" altLang="zh-CN" sz="2800" u="sng" dirty="0">
                <a:solidFill>
                  <a:schemeClr val="accent6"/>
                </a:solidFill>
              </a:rPr>
              <a:t>interface</a:t>
            </a:r>
            <a:r>
              <a:rPr lang="zh-CN" altLang="zh-CN" sz="2800" u="sng" dirty="0">
                <a:solidFill>
                  <a:schemeClr val="accent6"/>
                </a:solidFill>
              </a:rPr>
              <a:t>）</a:t>
            </a:r>
            <a:endParaRPr lang="zh-CN" altLang="en-US" sz="2800" u="sng" dirty="0">
              <a:solidFill>
                <a:schemeClr val="accent6"/>
              </a:solidFill>
            </a:endParaRPr>
          </a:p>
        </p:txBody>
      </p:sp>
      <p:sp>
        <p:nvSpPr>
          <p:cNvPr id="3" name="内容占位符 2"/>
          <p:cNvSpPr>
            <a:spLocks noGrp="1"/>
          </p:cNvSpPr>
          <p:nvPr>
            <p:ph idx="1"/>
          </p:nvPr>
        </p:nvSpPr>
        <p:spPr>
          <a:xfrm>
            <a:off x="685800" y="1557338"/>
            <a:ext cx="7631113" cy="4538662"/>
          </a:xfrm>
        </p:spPr>
        <p:txBody>
          <a:bodyPr/>
          <a:lstStyle/>
          <a:p>
            <a:pPr eaLnBrk="1" hangingPunct="1">
              <a:defRPr/>
            </a:pPr>
            <a:r>
              <a:rPr lang="zh-CN" altLang="zh-CN" b="1" dirty="0">
                <a:latin typeface="华文新魏" pitchFamily="2" charset="-122"/>
                <a:ea typeface="华文新魏" pitchFamily="2" charset="-122"/>
              </a:rPr>
              <a:t>接口是同一主机内相邻层之间交换信息的连接点。</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同一主机的相邻层之间存在着明确规定的接口，相邻层之间通过接口来交换信息。</a:t>
            </a:r>
          </a:p>
          <a:p>
            <a:pPr eaLnBrk="1" hangingPunct="1">
              <a:defRPr/>
            </a:pPr>
            <a:r>
              <a:rPr lang="zh-CN" altLang="zh-CN" b="1" dirty="0">
                <a:latin typeface="华文新魏" pitchFamily="2" charset="-122"/>
                <a:ea typeface="华文新魏" pitchFamily="2" charset="-122"/>
              </a:rPr>
              <a:t>低层通过接口向高层提供服务。</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只要接口条件不变、低层功能不变，实现低层协议的技术的变化，不会影响整个系统的工作。</a:t>
            </a:r>
          </a:p>
          <a:p>
            <a:pPr eaLnBrk="1" hangingPunct="1">
              <a:defRPr/>
            </a:pPr>
            <a:endParaRPr lang="zh-CN" altLang="en-US" dirty="0"/>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C4E73AA-00D0-4F39-8777-A71E13660612}" type="slidenum">
              <a:rPr lang="zh-CN" altLang="en-US">
                <a:solidFill>
                  <a:srgbClr val="000000"/>
                </a:solidFill>
              </a:rPr>
              <a:pPr>
                <a:defRPr/>
              </a:pPr>
              <a:t>56</a:t>
            </a:fld>
            <a:endParaRPr lang="en-US" altLang="zh-CN">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defRPr/>
            </a:pPr>
            <a:r>
              <a:rPr lang="zh-CN" altLang="zh-CN" sz="2800" u="sng" dirty="0">
                <a:solidFill>
                  <a:schemeClr val="accent6"/>
                </a:solidFill>
                <a:latin typeface="华文新魏" pitchFamily="2" charset="-122"/>
                <a:ea typeface="华文新魏" pitchFamily="2" charset="-122"/>
              </a:rPr>
              <a:t>网络体系结构</a:t>
            </a:r>
            <a:r>
              <a:rPr lang="zh-CN" altLang="zh-CN" sz="2800" u="sng" dirty="0">
                <a:solidFill>
                  <a:schemeClr val="accent6"/>
                </a:solidFill>
              </a:rPr>
              <a:t>（</a:t>
            </a:r>
            <a:r>
              <a:rPr lang="en-US" altLang="zh-CN" sz="2800" u="sng" dirty="0">
                <a:solidFill>
                  <a:schemeClr val="accent6"/>
                </a:solidFill>
              </a:rPr>
              <a:t>network architecture</a:t>
            </a:r>
            <a:r>
              <a:rPr lang="zh-CN" altLang="zh-CN" sz="2800" u="sng" dirty="0">
                <a:solidFill>
                  <a:schemeClr val="accent6"/>
                </a:solidFill>
              </a:rPr>
              <a:t>）</a:t>
            </a:r>
            <a:endParaRPr lang="zh-CN" altLang="en-US" sz="2800" u="sng" dirty="0">
              <a:solidFill>
                <a:schemeClr val="accent6"/>
              </a:solidFill>
            </a:endParaRPr>
          </a:p>
        </p:txBody>
      </p:sp>
      <p:sp>
        <p:nvSpPr>
          <p:cNvPr id="3" name="内容占位符 2"/>
          <p:cNvSpPr>
            <a:spLocks noGrp="1"/>
          </p:cNvSpPr>
          <p:nvPr>
            <p:ph idx="1"/>
          </p:nvPr>
        </p:nvSpPr>
        <p:spPr>
          <a:xfrm>
            <a:off x="685800" y="1700213"/>
            <a:ext cx="7772400" cy="4395787"/>
          </a:xfrm>
        </p:spPr>
        <p:txBody>
          <a:bodyPr/>
          <a:lstStyle/>
          <a:p>
            <a:pPr eaLnBrk="1" hangingPunct="1">
              <a:defRPr/>
            </a:pPr>
            <a:r>
              <a:rPr lang="zh-CN" altLang="zh-CN" b="1" dirty="0">
                <a:latin typeface="华文新魏" pitchFamily="2" charset="-122"/>
                <a:ea typeface="华文新魏" pitchFamily="2" charset="-122"/>
              </a:rPr>
              <a:t>网络体系结构是网络层次结构模型与各层协议的集合。</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网络体系结构对计算机网络应该实现的功能进行精确定义。</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网络体系结构是抽象的，而实现网络协议的技术是具体的。</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F7B43A2-F375-46FD-A26A-37D86B41C405}" type="slidenum">
              <a:rPr lang="zh-CN" altLang="en-US">
                <a:solidFill>
                  <a:srgbClr val="000000"/>
                </a:solidFill>
              </a:rPr>
              <a:pPr>
                <a:defRPr/>
              </a:pPr>
              <a:t>57</a:t>
            </a:fld>
            <a:endParaRPr lang="en-US" altLang="zh-CN">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defRPr/>
            </a:pPr>
            <a:r>
              <a:rPr lang="en-US" altLang="zh-CN" sz="3200" u="sng" dirty="0">
                <a:solidFill>
                  <a:schemeClr val="accent6"/>
                </a:solidFill>
              </a:rPr>
              <a:t>2.1.3  </a:t>
            </a:r>
            <a:r>
              <a:rPr lang="zh-CN" altLang="zh-CN" sz="3200" u="sng" dirty="0">
                <a:solidFill>
                  <a:schemeClr val="accent6"/>
                </a:solidFill>
                <a:latin typeface="华文新魏" pitchFamily="2" charset="-122"/>
                <a:ea typeface="华文新魏" pitchFamily="2" charset="-122"/>
              </a:rPr>
              <a:t>网络体系结构的研究方法</a:t>
            </a:r>
            <a:endParaRPr lang="zh-CN" altLang="en-US" sz="3200" u="sng" dirty="0">
              <a:solidFill>
                <a:schemeClr val="accent6"/>
              </a:solidFill>
              <a:latin typeface="华文新魏" pitchFamily="2" charset="-122"/>
              <a:ea typeface="华文新魏" pitchFamily="2" charset="-122"/>
            </a:endParaRPr>
          </a:p>
        </p:txBody>
      </p:sp>
      <p:sp>
        <p:nvSpPr>
          <p:cNvPr id="3" name="内容占位符 2"/>
          <p:cNvSpPr>
            <a:spLocks noGrp="1"/>
          </p:cNvSpPr>
          <p:nvPr>
            <p:ph idx="1"/>
          </p:nvPr>
        </p:nvSpPr>
        <p:spPr/>
        <p:txBody>
          <a:bodyPr/>
          <a:lstStyle/>
          <a:p>
            <a:pPr eaLnBrk="1" hangingPunct="1">
              <a:buFontTx/>
              <a:buNone/>
              <a:defRPr/>
            </a:pPr>
            <a:r>
              <a:rPr lang="zh-CN" altLang="zh-CN" b="1" u="sng" dirty="0">
                <a:solidFill>
                  <a:schemeClr val="accent6"/>
                </a:solidFill>
                <a:latin typeface="华文新魏" pitchFamily="2" charset="-122"/>
                <a:ea typeface="华文新魏" pitchFamily="2" charset="-122"/>
              </a:rPr>
              <a:t>网络体系结构采用层次结构方法</a:t>
            </a:r>
            <a:r>
              <a:rPr lang="zh-CN" altLang="en-US" b="1" u="sng" dirty="0">
                <a:solidFill>
                  <a:schemeClr val="accent6"/>
                </a:solidFill>
                <a:latin typeface="华文新魏" pitchFamily="2" charset="-122"/>
                <a:ea typeface="华文新魏" pitchFamily="2" charset="-122"/>
              </a:rPr>
              <a:t>的</a:t>
            </a:r>
            <a:r>
              <a:rPr lang="zh-CN" altLang="zh-CN" b="1" u="sng" dirty="0">
                <a:solidFill>
                  <a:schemeClr val="accent6"/>
                </a:solidFill>
                <a:latin typeface="华文新魏" pitchFamily="2" charset="-122"/>
                <a:ea typeface="华文新魏" pitchFamily="2" charset="-122"/>
              </a:rPr>
              <a:t>优点</a:t>
            </a:r>
            <a:r>
              <a:rPr lang="zh-CN" altLang="zh-CN" b="1" dirty="0">
                <a:solidFill>
                  <a:schemeClr val="accent6"/>
                </a:solidFill>
                <a:latin typeface="华文新魏" pitchFamily="2" charset="-122"/>
                <a:ea typeface="华文新魏" pitchFamily="2" charset="-122"/>
              </a:rPr>
              <a:t>：</a:t>
            </a:r>
          </a:p>
          <a:p>
            <a:pPr eaLnBrk="1" hangingPunct="1">
              <a:buFontTx/>
              <a:buNone/>
              <a:defRPr/>
            </a:pPr>
            <a:endParaRPr lang="en-US" altLang="zh-CN" sz="800" b="1" dirty="0">
              <a:solidFill>
                <a:schemeClr val="accent6"/>
              </a:solidFill>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各层之间相互独立</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灵活性好</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易于实现和标准化</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2B8BB07-1A24-4F76-8193-ABA7D61446F6}" type="slidenum">
              <a:rPr lang="zh-CN" altLang="en-US">
                <a:solidFill>
                  <a:srgbClr val="000000"/>
                </a:solidFill>
              </a:rPr>
              <a:pPr>
                <a:defRPr/>
              </a:pPr>
              <a:t>58</a:t>
            </a:fld>
            <a:endParaRPr lang="en-US" altLang="zh-CN">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7772400" cy="1276350"/>
          </a:xfrm>
        </p:spPr>
        <p:txBody>
          <a:bodyPr/>
          <a:lstStyle/>
          <a:p>
            <a:pPr algn="l" eaLnBrk="1" hangingPunct="1">
              <a:defRPr/>
            </a:pPr>
            <a:r>
              <a:rPr lang="en-US" altLang="zh-CN" sz="3200" u="sng" dirty="0">
                <a:solidFill>
                  <a:schemeClr val="accent6"/>
                </a:solidFill>
              </a:rPr>
              <a:t>2.2  OSI</a:t>
            </a:r>
            <a:r>
              <a:rPr lang="zh-CN" altLang="zh-CN" sz="3200" u="sng" dirty="0">
                <a:solidFill>
                  <a:schemeClr val="accent6"/>
                </a:solidFill>
                <a:latin typeface="华文新魏" pitchFamily="2" charset="-122"/>
                <a:ea typeface="华文新魏" pitchFamily="2" charset="-122"/>
              </a:rPr>
              <a:t>参考模型</a:t>
            </a:r>
            <a:endParaRPr lang="zh-CN" altLang="en-US" sz="3200" u="sng" dirty="0">
              <a:solidFill>
                <a:schemeClr val="accent6"/>
              </a:solidFill>
              <a:latin typeface="华文新魏" pitchFamily="2" charset="-122"/>
              <a:ea typeface="华文新魏" pitchFamily="2" charset="-122"/>
            </a:endParaRPr>
          </a:p>
        </p:txBody>
      </p:sp>
      <p:sp>
        <p:nvSpPr>
          <p:cNvPr id="3" name="内容占位符 2"/>
          <p:cNvSpPr>
            <a:spLocks noGrp="1"/>
          </p:cNvSpPr>
          <p:nvPr>
            <p:ph idx="1"/>
          </p:nvPr>
        </p:nvSpPr>
        <p:spPr>
          <a:xfrm>
            <a:off x="539552" y="1196752"/>
            <a:ext cx="7772400" cy="4754562"/>
          </a:xfrm>
        </p:spPr>
        <p:txBody>
          <a:bodyPr/>
          <a:lstStyle/>
          <a:p>
            <a:pPr eaLnBrk="1" hangingPunct="1">
              <a:buFontTx/>
              <a:buNone/>
              <a:defRPr/>
            </a:pPr>
            <a:r>
              <a:rPr lang="en-US" altLang="zh-CN" sz="2800" b="1" u="sng" dirty="0">
                <a:solidFill>
                  <a:schemeClr val="accent6"/>
                </a:solidFill>
                <a:ea typeface="华文新魏" pitchFamily="2" charset="-122"/>
              </a:rPr>
              <a:t>2.2.1  OSI</a:t>
            </a:r>
            <a:r>
              <a:rPr lang="zh-CN" altLang="zh-CN" sz="2800" b="1" u="sng" dirty="0">
                <a:solidFill>
                  <a:schemeClr val="accent6"/>
                </a:solidFill>
                <a:latin typeface="华文新魏" pitchFamily="2" charset="-122"/>
                <a:ea typeface="华文新魏" pitchFamily="2" charset="-122"/>
              </a:rPr>
              <a:t>参考模型的基本概念</a:t>
            </a:r>
            <a:endParaRPr lang="zh-CN" altLang="en-US" sz="28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A1AD3B5-6BFF-4E1A-8E58-254737E82460}" type="slidenum">
              <a:rPr lang="zh-CN" altLang="en-US">
                <a:solidFill>
                  <a:srgbClr val="000000"/>
                </a:solidFill>
              </a:rPr>
              <a:pPr>
                <a:defRPr/>
              </a:pPr>
              <a:t>59</a:t>
            </a:fld>
            <a:endParaRPr lang="en-US" altLang="zh-CN">
              <a:solidFill>
                <a:srgbClr val="000000"/>
              </a:solidFill>
            </a:endParaRPr>
          </a:p>
        </p:txBody>
      </p:sp>
      <p:sp>
        <p:nvSpPr>
          <p:cNvPr id="307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3074" name="Object 1" descr="蓝色面巾纸"/>
          <p:cNvGraphicFramePr>
            <a:graphicFrameLocks noChangeAspect="1"/>
          </p:cNvGraphicFramePr>
          <p:nvPr/>
        </p:nvGraphicFramePr>
        <p:xfrm>
          <a:off x="2124075" y="1916113"/>
          <a:ext cx="4908550" cy="4502150"/>
        </p:xfrm>
        <a:graphic>
          <a:graphicData uri="http://schemas.openxmlformats.org/presentationml/2006/ole">
            <mc:AlternateContent xmlns:mc="http://schemas.openxmlformats.org/markup-compatibility/2006">
              <mc:Choice xmlns:v="urn:schemas-microsoft-com:vml" Requires="v">
                <p:oleObj spid="_x0000_s76807" name="Visio" r:id="rId3" imgW="5086873" imgH="4672890" progId="Visio.Drawing.11">
                  <p:embed/>
                </p:oleObj>
              </mc:Choice>
              <mc:Fallback>
                <p:oleObj name="Visio" r:id="rId3" imgW="5086873" imgH="467289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916113"/>
                        <a:ext cx="4908550" cy="4502150"/>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algn="l" eaLnBrk="1" hangingPunct="1"/>
            <a:r>
              <a:rPr lang="en-US" altLang="zh-CN" sz="3200" u="sng"/>
              <a:t>1.1.2  </a:t>
            </a:r>
            <a:r>
              <a:rPr lang="zh-CN" altLang="zh-CN" sz="3200" u="sng">
                <a:latin typeface="华文新魏" pitchFamily="2" charset="-122"/>
                <a:ea typeface="华文新魏" pitchFamily="2" charset="-122"/>
              </a:rPr>
              <a:t>计算机网络的形成与发展</a:t>
            </a:r>
            <a:endParaRPr lang="zh-CN" altLang="en-US" sz="3200" u="sng">
              <a:latin typeface="华文新魏" pitchFamily="2" charset="-122"/>
              <a:ea typeface="华文新魏" pitchFamily="2" charset="-122"/>
            </a:endParaRPr>
          </a:p>
        </p:txBody>
      </p:sp>
      <p:sp>
        <p:nvSpPr>
          <p:cNvPr id="3" name="内容占位符 2"/>
          <p:cNvSpPr>
            <a:spLocks noGrp="1"/>
          </p:cNvSpPr>
          <p:nvPr>
            <p:ph idx="1"/>
          </p:nvPr>
        </p:nvSpPr>
        <p:spPr>
          <a:xfrm>
            <a:off x="685800" y="1700213"/>
            <a:ext cx="7772400" cy="4395787"/>
          </a:xfrm>
        </p:spPr>
        <p:txBody>
          <a:bodyPr/>
          <a:lstStyle/>
          <a:p>
            <a:pPr eaLnBrk="1" hangingPunct="1">
              <a:buFontTx/>
              <a:buNone/>
              <a:defRPr/>
            </a:pPr>
            <a:r>
              <a:rPr lang="en-US" altLang="zh-CN" b="1" dirty="0"/>
              <a:t>1</a:t>
            </a:r>
            <a:r>
              <a:rPr lang="zh-CN" altLang="zh-CN" b="1" dirty="0"/>
              <a:t>．</a:t>
            </a:r>
            <a:r>
              <a:rPr lang="en-US" altLang="zh-CN" b="1" dirty="0"/>
              <a:t>ARPANET</a:t>
            </a:r>
            <a:r>
              <a:rPr lang="zh-CN" altLang="zh-CN" b="1" dirty="0">
                <a:latin typeface="华文新魏" pitchFamily="2" charset="-122"/>
                <a:ea typeface="华文新魏" pitchFamily="2" charset="-122"/>
              </a:rPr>
              <a:t>研究</a:t>
            </a:r>
            <a:endParaRPr lang="en-US" altLang="zh-CN" b="1" dirty="0">
              <a:latin typeface="华文新魏" pitchFamily="2" charset="-122"/>
              <a:ea typeface="华文新魏" pitchFamily="2" charset="-122"/>
            </a:endParaRPr>
          </a:p>
          <a:p>
            <a:pPr eaLnBrk="1" hangingPunct="1">
              <a:buFontTx/>
              <a:buNone/>
              <a:defRPr/>
            </a:pPr>
            <a:r>
              <a:rPr lang="zh-CN" altLang="zh-CN" b="1" u="sng" dirty="0">
                <a:latin typeface="华文新魏" pitchFamily="2" charset="-122"/>
                <a:ea typeface="华文新魏" pitchFamily="2" charset="-122"/>
              </a:rPr>
              <a:t>通信网络方案的设计两个基本问题</a:t>
            </a:r>
            <a:r>
              <a:rPr lang="zh-CN" altLang="zh-CN" b="1" dirty="0">
                <a:latin typeface="华文新魏" pitchFamily="2" charset="-122"/>
                <a:ea typeface="华文新魏" pitchFamily="2" charset="-122"/>
              </a:rPr>
              <a:t>：</a:t>
            </a:r>
            <a:endParaRPr lang="en-US" altLang="zh-CN" b="1" dirty="0">
              <a:latin typeface="华文新魏" pitchFamily="2" charset="-122"/>
              <a:ea typeface="华文新魏" pitchFamily="2" charset="-122"/>
            </a:endParaRPr>
          </a:p>
          <a:p>
            <a:pPr eaLnBrk="1" hangingPunct="1">
              <a:buFontTx/>
              <a:buNone/>
              <a:defRPr/>
            </a:pPr>
            <a:endParaRPr lang="en-US" altLang="zh-CN" sz="800"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网络拓扑结构</a:t>
            </a:r>
            <a:endParaRPr lang="en-US" altLang="zh-CN" b="1" dirty="0">
              <a:latin typeface="华文新魏" pitchFamily="2" charset="-122"/>
              <a:ea typeface="华文新魏" pitchFamily="2" charset="-122"/>
            </a:endParaRPr>
          </a:p>
          <a:p>
            <a:pPr eaLnBrk="1" hangingPunct="1">
              <a:defRPr/>
            </a:pPr>
            <a:endParaRPr lang="en-US" altLang="zh-CN" sz="800"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数据传输方式</a:t>
            </a:r>
          </a:p>
          <a:p>
            <a:pPr eaLnBrk="1" hangingPunct="1">
              <a:defRPr/>
            </a:pPr>
            <a:endParaRPr lang="zh-CN" altLang="en-US" dirty="0"/>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9A6B7F8-FDCE-4230-BCD8-601F20570FFA}" type="slidenum">
              <a:rPr lang="zh-CN" altLang="en-US">
                <a:solidFill>
                  <a:srgbClr val="000000"/>
                </a:solidFill>
              </a:rPr>
              <a:pPr>
                <a:defRPr/>
              </a:pPr>
              <a:t>6</a:t>
            </a:fld>
            <a:endParaRPr lang="en-US" altLang="zh-CN">
              <a:solidFill>
                <a:srgbClr val="000000"/>
              </a:solidFill>
            </a:endParaRPr>
          </a:p>
        </p:txBody>
      </p:sp>
      <p:sp>
        <p:nvSpPr>
          <p:cNvPr id="31750"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772400" cy="1595438"/>
          </a:xfrm>
        </p:spPr>
        <p:txBody>
          <a:bodyPr/>
          <a:lstStyle/>
          <a:p>
            <a:pPr algn="l" eaLnBrk="1" hangingPunct="1">
              <a:defRPr/>
            </a:pPr>
            <a:r>
              <a:rPr lang="en-US" altLang="zh-CN" sz="2800" u="sng" dirty="0">
                <a:solidFill>
                  <a:schemeClr val="accent6"/>
                </a:solidFill>
                <a:latin typeface="+mn-lt"/>
                <a:ea typeface="华文新魏" pitchFamily="2" charset="-122"/>
              </a:rPr>
              <a:t>OSI</a:t>
            </a:r>
            <a:r>
              <a:rPr lang="zh-CN" altLang="zh-CN" sz="2800" u="sng" dirty="0">
                <a:solidFill>
                  <a:schemeClr val="accent6"/>
                </a:solidFill>
                <a:latin typeface="华文新魏" pitchFamily="2" charset="-122"/>
                <a:ea typeface="华文新魏" pitchFamily="2" charset="-122"/>
              </a:rPr>
              <a:t>参考模型层次划分的原则</a:t>
            </a:r>
            <a:r>
              <a:rPr lang="zh-CN" altLang="zh-CN" sz="2800" dirty="0">
                <a:solidFill>
                  <a:schemeClr val="accent6"/>
                </a:solidFill>
                <a:latin typeface="华文新魏" pitchFamily="2" charset="-122"/>
                <a:ea typeface="华文新魏" pitchFamily="2" charset="-122"/>
              </a:rPr>
              <a:t>：</a:t>
            </a:r>
            <a:endParaRPr lang="zh-CN" altLang="en-US" dirty="0"/>
          </a:p>
        </p:txBody>
      </p:sp>
      <p:sp>
        <p:nvSpPr>
          <p:cNvPr id="3" name="内容占位符 2"/>
          <p:cNvSpPr>
            <a:spLocks noGrp="1"/>
          </p:cNvSpPr>
          <p:nvPr>
            <p:ph idx="1"/>
          </p:nvPr>
        </p:nvSpPr>
        <p:spPr>
          <a:xfrm>
            <a:off x="685800" y="1773238"/>
            <a:ext cx="7772400" cy="4322762"/>
          </a:xfrm>
        </p:spPr>
        <p:txBody>
          <a:bodyPr/>
          <a:lstStyle/>
          <a:p>
            <a:pPr eaLnBrk="1" hangingPunct="1">
              <a:defRPr/>
            </a:pPr>
            <a:r>
              <a:rPr lang="zh-CN" altLang="zh-CN" b="1" dirty="0">
                <a:latin typeface="华文新魏" pitchFamily="2" charset="-122"/>
                <a:ea typeface="华文新魏" pitchFamily="2" charset="-122"/>
              </a:rPr>
              <a:t>网中各主机都具有相同的层次。</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不同主机的同等层具有相同的功能。</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同一主机内相邻层之间通过接口通信。</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每层可以使用下层提供的服务，并向其上层提供服务。</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不同主机的同等层通过协议来实现同等层之间的通信。</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BFCC877-4389-42B4-87CC-2EBA347A5795}" type="slidenum">
              <a:rPr lang="zh-CN" altLang="en-US">
                <a:solidFill>
                  <a:srgbClr val="000000"/>
                </a:solidFill>
              </a:rPr>
              <a:pPr>
                <a:defRPr/>
              </a:pPr>
              <a:t>60</a:t>
            </a:fld>
            <a:endParaRPr lang="en-US" altLang="zh-CN">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379538"/>
          </a:xfrm>
        </p:spPr>
        <p:txBody>
          <a:bodyPr/>
          <a:lstStyle/>
          <a:p>
            <a:pPr algn="l" eaLnBrk="1" hangingPunct="1">
              <a:defRPr/>
            </a:pPr>
            <a:r>
              <a:rPr lang="zh-CN" altLang="zh-CN" sz="2800" u="sng" dirty="0">
                <a:solidFill>
                  <a:schemeClr val="accent6"/>
                </a:solidFill>
                <a:latin typeface="华文新魏" pitchFamily="2" charset="-122"/>
                <a:ea typeface="华文新魏" pitchFamily="2" charset="-122"/>
              </a:rPr>
              <a:t>物理层</a:t>
            </a:r>
            <a:r>
              <a:rPr lang="zh-CN" altLang="zh-CN" sz="2800" u="sng" dirty="0">
                <a:solidFill>
                  <a:schemeClr val="accent6"/>
                </a:solidFill>
              </a:rPr>
              <a:t>（</a:t>
            </a:r>
            <a:r>
              <a:rPr lang="en-US" altLang="zh-CN" sz="2800" u="sng" dirty="0">
                <a:solidFill>
                  <a:schemeClr val="accent6"/>
                </a:solidFill>
              </a:rPr>
              <a:t>Physical Layer</a:t>
            </a:r>
            <a:r>
              <a:rPr lang="zh-CN" altLang="zh-CN" sz="2800" u="sng" dirty="0">
                <a:solidFill>
                  <a:schemeClr val="accent6"/>
                </a:solidFill>
              </a:rPr>
              <a:t>）</a:t>
            </a:r>
            <a:endParaRPr lang="zh-CN" altLang="en-US" sz="2800" u="sng" dirty="0">
              <a:solidFill>
                <a:schemeClr val="accent6"/>
              </a:solidFill>
            </a:endParaRPr>
          </a:p>
        </p:txBody>
      </p:sp>
      <p:sp>
        <p:nvSpPr>
          <p:cNvPr id="3" name="内容占位符 2"/>
          <p:cNvSpPr>
            <a:spLocks noGrp="1"/>
          </p:cNvSpPr>
          <p:nvPr>
            <p:ph idx="1"/>
          </p:nvPr>
        </p:nvSpPr>
        <p:spPr>
          <a:xfrm>
            <a:off x="685800" y="1773238"/>
            <a:ext cx="7772400" cy="4322762"/>
          </a:xfrm>
        </p:spPr>
        <p:txBody>
          <a:bodyPr/>
          <a:lstStyle/>
          <a:p>
            <a:pPr eaLnBrk="1" hangingPunct="1">
              <a:defRPr/>
            </a:pPr>
            <a:r>
              <a:rPr lang="zh-CN" altLang="zh-CN" b="1" dirty="0">
                <a:ea typeface="华文新魏" pitchFamily="2" charset="-122"/>
              </a:rPr>
              <a:t>物理层是</a:t>
            </a:r>
            <a:r>
              <a:rPr lang="en-US" altLang="zh-CN" b="1" dirty="0">
                <a:ea typeface="华文新魏" pitchFamily="2" charset="-122"/>
              </a:rPr>
              <a:t>OSI</a:t>
            </a:r>
            <a:r>
              <a:rPr lang="zh-CN" altLang="zh-CN" b="1" dirty="0">
                <a:ea typeface="华文新魏" pitchFamily="2" charset="-122"/>
              </a:rPr>
              <a:t>参考模型的最低层。</a:t>
            </a:r>
            <a:endParaRPr lang="en-US" altLang="zh-CN" b="1" dirty="0">
              <a:ea typeface="华文新魏" pitchFamily="2" charset="-122"/>
            </a:endParaRPr>
          </a:p>
          <a:p>
            <a:pPr eaLnBrk="1" hangingPunct="1">
              <a:defRPr/>
            </a:pPr>
            <a:r>
              <a:rPr lang="zh-CN" altLang="zh-CN" b="1" dirty="0">
                <a:ea typeface="华文新魏" pitchFamily="2" charset="-122"/>
              </a:rPr>
              <a:t>物理层利用传输介质为</a:t>
            </a:r>
            <a:r>
              <a:rPr lang="zh-CN" altLang="zh-CN" b="1" dirty="0">
                <a:solidFill>
                  <a:srgbClr val="FF0000"/>
                </a:solidFill>
                <a:ea typeface="华文新魏" pitchFamily="2" charset="-122"/>
              </a:rPr>
              <a:t>通信的网络主机之间建立、管理和释放物理连接，实现比特流的透明传输，为数据链路层提供数据传输服务</a:t>
            </a:r>
            <a:r>
              <a:rPr lang="zh-CN" altLang="zh-CN" b="1" dirty="0">
                <a:ea typeface="华文新魏" pitchFamily="2" charset="-122"/>
              </a:rPr>
              <a:t>。</a:t>
            </a:r>
            <a:endParaRPr lang="en-US" altLang="zh-CN" b="1" dirty="0">
              <a:ea typeface="华文新魏" pitchFamily="2" charset="-122"/>
            </a:endParaRPr>
          </a:p>
          <a:p>
            <a:pPr eaLnBrk="1" hangingPunct="1">
              <a:defRPr/>
            </a:pPr>
            <a:r>
              <a:rPr lang="zh-CN" altLang="zh-CN" b="1" dirty="0">
                <a:ea typeface="华文新魏" pitchFamily="2" charset="-122"/>
              </a:rPr>
              <a:t>物理层的数据传输单元是</a:t>
            </a:r>
            <a:r>
              <a:rPr lang="zh-CN" altLang="zh-CN" b="1" dirty="0">
                <a:solidFill>
                  <a:srgbClr val="FF0000"/>
                </a:solidFill>
                <a:ea typeface="华文新魏" pitchFamily="2" charset="-122"/>
              </a:rPr>
              <a:t>比特（</a:t>
            </a:r>
            <a:r>
              <a:rPr lang="en-US" altLang="zh-CN" b="1" dirty="0">
                <a:solidFill>
                  <a:srgbClr val="FF0000"/>
                </a:solidFill>
                <a:ea typeface="华文新魏" pitchFamily="2" charset="-122"/>
              </a:rPr>
              <a:t>bit</a:t>
            </a:r>
            <a:r>
              <a:rPr lang="zh-CN" altLang="zh-CN" b="1" dirty="0">
                <a:solidFill>
                  <a:srgbClr val="FF0000"/>
                </a:solidFill>
                <a:ea typeface="华文新魏" pitchFamily="2" charset="-122"/>
              </a:rPr>
              <a:t>）</a:t>
            </a:r>
            <a:r>
              <a:rPr lang="zh-CN" altLang="zh-CN" b="1" dirty="0">
                <a:ea typeface="华文新魏" pitchFamily="2" charset="-122"/>
              </a:rPr>
              <a:t>。</a:t>
            </a:r>
            <a:endParaRPr lang="zh-CN" altLang="en-US" b="1" dirty="0">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dirty="0">
              <a:solidFill>
                <a:srgbClr val="3333CC"/>
              </a:solidFill>
            </a:endParaRPr>
          </a:p>
          <a:p>
            <a:pPr>
              <a:defRPr/>
            </a:pPr>
            <a:r>
              <a:rPr lang="zh-CN" altLang="en-US" dirty="0">
                <a:solidFill>
                  <a:srgbClr val="3333CC"/>
                </a:solidFill>
              </a:rPr>
              <a:t>《计算机网络》第2章 网络体系结构与网络协议</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7293A1C9-5D2F-4F80-9E56-DA3D0B5D83D1}" type="slidenum">
              <a:rPr lang="zh-CN" altLang="en-US">
                <a:solidFill>
                  <a:srgbClr val="000000"/>
                </a:solidFill>
              </a:rPr>
              <a:pPr>
                <a:defRPr/>
              </a:pPr>
              <a:t>61</a:t>
            </a:fld>
            <a:endParaRPr lang="en-US" altLang="zh-CN">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379538"/>
          </a:xfrm>
        </p:spPr>
        <p:txBody>
          <a:bodyPr/>
          <a:lstStyle/>
          <a:p>
            <a:pPr algn="l" eaLnBrk="1" hangingPunct="1">
              <a:defRPr/>
            </a:pPr>
            <a:r>
              <a:rPr lang="zh-CN" altLang="zh-CN" sz="2800" u="sng" dirty="0">
                <a:solidFill>
                  <a:schemeClr val="accent6"/>
                </a:solidFill>
                <a:latin typeface="华文新魏" pitchFamily="2" charset="-122"/>
                <a:ea typeface="华文新魏" pitchFamily="2" charset="-122"/>
              </a:rPr>
              <a:t>数据链路层</a:t>
            </a:r>
            <a:r>
              <a:rPr lang="zh-CN" altLang="zh-CN" sz="2800" u="sng" dirty="0">
                <a:solidFill>
                  <a:schemeClr val="accent6"/>
                </a:solidFill>
              </a:rPr>
              <a:t>（</a:t>
            </a:r>
            <a:r>
              <a:rPr lang="en-US" altLang="zh-CN" sz="2800" u="sng" dirty="0">
                <a:solidFill>
                  <a:schemeClr val="accent6"/>
                </a:solidFill>
              </a:rPr>
              <a:t>Data Link Layer</a:t>
            </a:r>
            <a:r>
              <a:rPr lang="zh-CN" altLang="zh-CN" sz="2800" u="sng" dirty="0">
                <a:solidFill>
                  <a:schemeClr val="accent6"/>
                </a:solidFill>
              </a:rPr>
              <a:t>）</a:t>
            </a:r>
            <a:endParaRPr lang="zh-CN" altLang="en-US" sz="2800" u="sng" dirty="0">
              <a:solidFill>
                <a:schemeClr val="accent6"/>
              </a:solidFill>
            </a:endParaRPr>
          </a:p>
        </p:txBody>
      </p:sp>
      <p:sp>
        <p:nvSpPr>
          <p:cNvPr id="3" name="内容占位符 2"/>
          <p:cNvSpPr>
            <a:spLocks noGrp="1"/>
          </p:cNvSpPr>
          <p:nvPr>
            <p:ph idx="1"/>
          </p:nvPr>
        </p:nvSpPr>
        <p:spPr>
          <a:xfrm>
            <a:off x="685800" y="1628775"/>
            <a:ext cx="7772400" cy="4467225"/>
          </a:xfrm>
        </p:spPr>
        <p:txBody>
          <a:bodyPr/>
          <a:lstStyle/>
          <a:p>
            <a:pPr eaLnBrk="1" hangingPunct="1">
              <a:defRPr/>
            </a:pPr>
            <a:r>
              <a:rPr lang="zh-CN" altLang="zh-CN" b="1" dirty="0">
                <a:latin typeface="华文新魏" pitchFamily="2" charset="-122"/>
                <a:ea typeface="华文新魏" pitchFamily="2" charset="-122"/>
              </a:rPr>
              <a:t>数据链路层的低层是物理层，相邻高层是网络层。</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数据链路层在物理层基础上，通过</a:t>
            </a:r>
            <a:r>
              <a:rPr lang="zh-CN" altLang="zh-CN" b="1" dirty="0">
                <a:solidFill>
                  <a:srgbClr val="FF0000"/>
                </a:solidFill>
                <a:latin typeface="华文新魏" pitchFamily="2" charset="-122"/>
                <a:ea typeface="华文新魏" pitchFamily="2" charset="-122"/>
              </a:rPr>
              <a:t>建立数据链路连接，采用差错控制与流量控制方法，使有差错的物理线路变成无差错的数据链路</a:t>
            </a:r>
            <a:r>
              <a:rPr lang="zh-CN" altLang="zh-CN" b="1" dirty="0">
                <a:latin typeface="华文新魏" pitchFamily="2" charset="-122"/>
                <a:ea typeface="华文新魏" pitchFamily="2" charset="-122"/>
              </a:rPr>
              <a:t>。</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数据链路层的数据传输单元是</a:t>
            </a:r>
            <a:r>
              <a:rPr lang="zh-CN" altLang="zh-CN" b="1" dirty="0">
                <a:solidFill>
                  <a:srgbClr val="FF0000"/>
                </a:solidFill>
                <a:latin typeface="华文新魏" pitchFamily="2" charset="-122"/>
                <a:ea typeface="华文新魏" pitchFamily="2" charset="-122"/>
              </a:rPr>
              <a:t>帧</a:t>
            </a:r>
            <a:r>
              <a:rPr lang="zh-CN" altLang="zh-CN" b="1" dirty="0">
                <a:latin typeface="华文新魏" pitchFamily="2" charset="-122"/>
                <a:ea typeface="华文新魏" pitchFamily="2" charset="-122"/>
              </a:rPr>
              <a:t>。</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5BF2AEEB-9D36-462E-88D6-C7A890C27458}" type="slidenum">
              <a:rPr lang="zh-CN" altLang="en-US">
                <a:solidFill>
                  <a:srgbClr val="000000"/>
                </a:solidFill>
              </a:rPr>
              <a:pPr>
                <a:defRPr/>
              </a:pPr>
              <a:t>62</a:t>
            </a:fld>
            <a:endParaRPr lang="en-US" altLang="zh-CN">
              <a:solidFill>
                <a:srgbClr val="0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379538"/>
          </a:xfrm>
        </p:spPr>
        <p:txBody>
          <a:bodyPr/>
          <a:lstStyle/>
          <a:p>
            <a:pPr algn="l" eaLnBrk="1" hangingPunct="1">
              <a:defRPr/>
            </a:pPr>
            <a:r>
              <a:rPr lang="zh-CN" altLang="zh-CN" sz="2800" u="sng" dirty="0">
                <a:solidFill>
                  <a:schemeClr val="accent6"/>
                </a:solidFill>
                <a:latin typeface="华文新魏" pitchFamily="2" charset="-122"/>
                <a:ea typeface="华文新魏" pitchFamily="2" charset="-122"/>
              </a:rPr>
              <a:t>网络层</a:t>
            </a:r>
            <a:r>
              <a:rPr lang="zh-CN" altLang="zh-CN" sz="2800" u="sng" dirty="0">
                <a:solidFill>
                  <a:schemeClr val="accent6"/>
                </a:solidFill>
              </a:rPr>
              <a:t>（</a:t>
            </a:r>
            <a:r>
              <a:rPr lang="en-US" altLang="zh-CN" sz="2800" u="sng" dirty="0">
                <a:solidFill>
                  <a:schemeClr val="accent6"/>
                </a:solidFill>
              </a:rPr>
              <a:t>Network Layer</a:t>
            </a:r>
            <a:r>
              <a:rPr lang="zh-CN" altLang="zh-CN" sz="2800" u="sng" dirty="0">
                <a:solidFill>
                  <a:schemeClr val="accent6"/>
                </a:solidFill>
              </a:rPr>
              <a:t>）</a:t>
            </a:r>
            <a:endParaRPr lang="zh-CN" altLang="en-US" sz="2800" u="sng" dirty="0">
              <a:solidFill>
                <a:schemeClr val="accent6"/>
              </a:solidFill>
            </a:endParaRPr>
          </a:p>
        </p:txBody>
      </p:sp>
      <p:sp>
        <p:nvSpPr>
          <p:cNvPr id="3" name="内容占位符 2"/>
          <p:cNvSpPr>
            <a:spLocks noGrp="1"/>
          </p:cNvSpPr>
          <p:nvPr>
            <p:ph idx="1"/>
          </p:nvPr>
        </p:nvSpPr>
        <p:spPr>
          <a:xfrm>
            <a:off x="685800" y="1773238"/>
            <a:ext cx="7772400" cy="4322762"/>
          </a:xfrm>
        </p:spPr>
        <p:txBody>
          <a:bodyPr/>
          <a:lstStyle/>
          <a:p>
            <a:pPr eaLnBrk="1" hangingPunct="1">
              <a:defRPr/>
            </a:pPr>
            <a:r>
              <a:rPr lang="zh-CN" altLang="zh-CN" b="1" dirty="0">
                <a:latin typeface="华文新魏" pitchFamily="2" charset="-122"/>
                <a:ea typeface="华文新魏" pitchFamily="2" charset="-122"/>
              </a:rPr>
              <a:t>网络层相邻的低层是数据链路层，高层是传输层。</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网络层通过路由选择算法为分组通过通信子网</a:t>
            </a:r>
            <a:r>
              <a:rPr lang="zh-CN" altLang="zh-CN" b="1" dirty="0">
                <a:solidFill>
                  <a:srgbClr val="FF0000"/>
                </a:solidFill>
                <a:latin typeface="华文新魏" pitchFamily="2" charset="-122"/>
                <a:ea typeface="华文新魏" pitchFamily="2" charset="-122"/>
              </a:rPr>
              <a:t>选择最适当的传输路径，实现流量控制、拥塞控制与网络互联</a:t>
            </a:r>
            <a:r>
              <a:rPr lang="zh-CN" altLang="zh-CN" b="1" dirty="0">
                <a:latin typeface="华文新魏" pitchFamily="2" charset="-122"/>
                <a:ea typeface="华文新魏" pitchFamily="2" charset="-122"/>
              </a:rPr>
              <a:t>的功能。</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网络层的数据传输单元是</a:t>
            </a:r>
            <a:r>
              <a:rPr lang="zh-CN" altLang="zh-CN" b="1" dirty="0">
                <a:solidFill>
                  <a:srgbClr val="FF0000"/>
                </a:solidFill>
                <a:latin typeface="华文新魏" pitchFamily="2" charset="-122"/>
                <a:ea typeface="华文新魏" pitchFamily="2" charset="-122"/>
              </a:rPr>
              <a:t>分组</a:t>
            </a:r>
            <a:r>
              <a:rPr lang="zh-CN" altLang="zh-CN" b="1" dirty="0">
                <a:latin typeface="华文新魏" pitchFamily="2" charset="-122"/>
                <a:ea typeface="华文新魏" pitchFamily="2" charset="-122"/>
              </a:rPr>
              <a:t>。</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9B1FE2F-3036-46B3-9BC9-A3F5765CD32F}" type="slidenum">
              <a:rPr lang="zh-CN" altLang="en-US">
                <a:solidFill>
                  <a:srgbClr val="000000"/>
                </a:solidFill>
              </a:rPr>
              <a:pPr>
                <a:defRPr/>
              </a:pPr>
              <a:t>63</a:t>
            </a:fld>
            <a:endParaRPr lang="en-US" altLang="zh-CN">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379538"/>
          </a:xfrm>
        </p:spPr>
        <p:txBody>
          <a:bodyPr/>
          <a:lstStyle/>
          <a:p>
            <a:pPr algn="l" eaLnBrk="1" hangingPunct="1">
              <a:defRPr/>
            </a:pPr>
            <a:r>
              <a:rPr lang="zh-CN" altLang="zh-CN" sz="2800" u="sng" dirty="0">
                <a:solidFill>
                  <a:schemeClr val="accent6"/>
                </a:solidFill>
                <a:latin typeface="华文新魏" pitchFamily="2" charset="-122"/>
                <a:ea typeface="华文新魏" pitchFamily="2" charset="-122"/>
              </a:rPr>
              <a:t>传输层</a:t>
            </a:r>
            <a:r>
              <a:rPr lang="zh-CN" altLang="zh-CN" sz="2800" u="sng" dirty="0">
                <a:solidFill>
                  <a:schemeClr val="accent6"/>
                </a:solidFill>
              </a:rPr>
              <a:t>（</a:t>
            </a:r>
            <a:r>
              <a:rPr lang="en-US" altLang="zh-CN" sz="2800" u="sng" dirty="0">
                <a:solidFill>
                  <a:schemeClr val="accent6"/>
                </a:solidFill>
              </a:rPr>
              <a:t>Transport Layer</a:t>
            </a:r>
            <a:r>
              <a:rPr lang="zh-CN" altLang="zh-CN" sz="2800" u="sng" dirty="0">
                <a:solidFill>
                  <a:schemeClr val="accent6"/>
                </a:solidFill>
              </a:rPr>
              <a:t>）</a:t>
            </a:r>
            <a:endParaRPr lang="zh-CN" altLang="en-US" sz="2800" u="sng" dirty="0">
              <a:solidFill>
                <a:schemeClr val="accent6"/>
              </a:solidFill>
            </a:endParaRPr>
          </a:p>
        </p:txBody>
      </p:sp>
      <p:sp>
        <p:nvSpPr>
          <p:cNvPr id="3" name="内容占位符 2"/>
          <p:cNvSpPr>
            <a:spLocks noGrp="1"/>
          </p:cNvSpPr>
          <p:nvPr>
            <p:ph idx="1"/>
          </p:nvPr>
        </p:nvSpPr>
        <p:spPr>
          <a:xfrm>
            <a:off x="685800" y="1700213"/>
            <a:ext cx="7772400" cy="4395787"/>
          </a:xfrm>
        </p:spPr>
        <p:txBody>
          <a:bodyPr/>
          <a:lstStyle/>
          <a:p>
            <a:pPr eaLnBrk="1" hangingPunct="1">
              <a:defRPr/>
            </a:pPr>
            <a:r>
              <a:rPr lang="zh-CN" altLang="zh-CN" b="1" dirty="0">
                <a:ea typeface="华文新魏" pitchFamily="2" charset="-122"/>
              </a:rPr>
              <a:t>传输层相邻的低层是网络层，高层是会话层。</a:t>
            </a:r>
            <a:endParaRPr lang="en-US" altLang="zh-CN" b="1" dirty="0">
              <a:ea typeface="华文新魏" pitchFamily="2" charset="-122"/>
            </a:endParaRPr>
          </a:p>
          <a:p>
            <a:pPr eaLnBrk="1" hangingPunct="1">
              <a:defRPr/>
            </a:pPr>
            <a:r>
              <a:rPr lang="zh-CN" altLang="zh-CN" b="1" dirty="0">
                <a:ea typeface="华文新魏" pitchFamily="2" charset="-122"/>
              </a:rPr>
              <a:t>传输层为分布在不同地理位置计算机的</a:t>
            </a:r>
            <a:r>
              <a:rPr lang="zh-CN" altLang="zh-CN" b="1" dirty="0">
                <a:solidFill>
                  <a:srgbClr val="FF0000"/>
                </a:solidFill>
                <a:ea typeface="华文新魏" pitchFamily="2" charset="-122"/>
              </a:rPr>
              <a:t>进程通信提供可靠的端—端连接与数据传输服务</a:t>
            </a:r>
            <a:r>
              <a:rPr lang="zh-CN" altLang="zh-CN" b="1" dirty="0">
                <a:ea typeface="华文新魏" pitchFamily="2" charset="-122"/>
              </a:rPr>
              <a:t>。</a:t>
            </a:r>
            <a:endParaRPr lang="en-US" altLang="zh-CN" b="1" dirty="0">
              <a:ea typeface="华文新魏" pitchFamily="2" charset="-122"/>
            </a:endParaRPr>
          </a:p>
          <a:p>
            <a:pPr eaLnBrk="1" hangingPunct="1">
              <a:defRPr/>
            </a:pPr>
            <a:r>
              <a:rPr lang="zh-CN" altLang="zh-CN" b="1" dirty="0">
                <a:ea typeface="华文新魏" pitchFamily="2" charset="-122"/>
              </a:rPr>
              <a:t>传输层向高层屏蔽了低层数据通信的细节。</a:t>
            </a:r>
            <a:endParaRPr lang="en-US" altLang="zh-CN" b="1" dirty="0">
              <a:ea typeface="华文新魏" pitchFamily="2" charset="-122"/>
            </a:endParaRPr>
          </a:p>
          <a:p>
            <a:pPr eaLnBrk="1" hangingPunct="1">
              <a:defRPr/>
            </a:pPr>
            <a:r>
              <a:rPr lang="zh-CN" altLang="zh-CN" b="1" dirty="0">
                <a:ea typeface="华文新魏" pitchFamily="2" charset="-122"/>
              </a:rPr>
              <a:t>传输层的数据传输单元是</a:t>
            </a:r>
            <a:r>
              <a:rPr lang="zh-CN" altLang="zh-CN" b="1" dirty="0">
                <a:solidFill>
                  <a:srgbClr val="FF0000"/>
                </a:solidFill>
                <a:ea typeface="华文新魏" pitchFamily="2" charset="-122"/>
              </a:rPr>
              <a:t>报文</a:t>
            </a:r>
            <a:r>
              <a:rPr lang="zh-CN" altLang="zh-CN" b="1" dirty="0">
                <a:ea typeface="华文新魏" pitchFamily="2" charset="-122"/>
              </a:rPr>
              <a:t>。</a:t>
            </a:r>
            <a:endParaRPr lang="zh-CN" altLang="en-US" b="1" dirty="0">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C610796-5E69-4EA2-8C60-BB1EFD224200}" type="slidenum">
              <a:rPr lang="zh-CN" altLang="en-US">
                <a:solidFill>
                  <a:srgbClr val="000000"/>
                </a:solidFill>
              </a:rPr>
              <a:pPr>
                <a:defRPr/>
              </a:pPr>
              <a:t>64</a:t>
            </a:fld>
            <a:endParaRPr lang="en-US" altLang="zh-CN">
              <a:solidFill>
                <a:srgbClr val="0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524000"/>
          </a:xfrm>
        </p:spPr>
        <p:txBody>
          <a:bodyPr/>
          <a:lstStyle/>
          <a:p>
            <a:pPr algn="l" eaLnBrk="1" hangingPunct="1">
              <a:defRPr/>
            </a:pPr>
            <a:r>
              <a:rPr lang="zh-CN" altLang="zh-CN" sz="2800" u="sng" dirty="0">
                <a:solidFill>
                  <a:schemeClr val="accent6"/>
                </a:solidFill>
                <a:latin typeface="华文新魏" pitchFamily="2" charset="-122"/>
                <a:ea typeface="华文新魏" pitchFamily="2" charset="-122"/>
              </a:rPr>
              <a:t>会话层</a:t>
            </a:r>
            <a:r>
              <a:rPr lang="zh-CN" altLang="zh-CN" sz="2800" u="sng" dirty="0">
                <a:solidFill>
                  <a:schemeClr val="accent6"/>
                </a:solidFill>
              </a:rPr>
              <a:t>（</a:t>
            </a:r>
            <a:r>
              <a:rPr lang="en-US" altLang="zh-CN" sz="2800" u="sng" dirty="0">
                <a:solidFill>
                  <a:schemeClr val="accent6"/>
                </a:solidFill>
              </a:rPr>
              <a:t>Session Layer</a:t>
            </a:r>
            <a:r>
              <a:rPr lang="zh-CN" altLang="zh-CN" sz="2800" u="sng" dirty="0">
                <a:solidFill>
                  <a:schemeClr val="accent6"/>
                </a:solidFill>
              </a:rPr>
              <a:t>）</a:t>
            </a:r>
            <a:endParaRPr lang="zh-CN" altLang="en-US" sz="2800" u="sng" dirty="0">
              <a:solidFill>
                <a:schemeClr val="accent6"/>
              </a:solidFill>
            </a:endParaRPr>
          </a:p>
        </p:txBody>
      </p:sp>
      <p:sp>
        <p:nvSpPr>
          <p:cNvPr id="3" name="内容占位符 2"/>
          <p:cNvSpPr>
            <a:spLocks noGrp="1"/>
          </p:cNvSpPr>
          <p:nvPr>
            <p:ph idx="1"/>
          </p:nvPr>
        </p:nvSpPr>
        <p:spPr/>
        <p:txBody>
          <a:bodyPr/>
          <a:lstStyle/>
          <a:p>
            <a:pPr eaLnBrk="1" hangingPunct="1">
              <a:defRPr/>
            </a:pPr>
            <a:r>
              <a:rPr lang="zh-CN" altLang="zh-CN" b="1" dirty="0">
                <a:latin typeface="华文新魏" pitchFamily="2" charset="-122"/>
                <a:ea typeface="华文新魏" pitchFamily="2" charset="-122"/>
              </a:rPr>
              <a:t>会话层相邻的低层是传输层，高层是表示层。</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会话层负责维护两个会话主机之间连接的建立、管理和终止，以及数据的交换。</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23D1402-F6C6-4EDB-8BE5-815FA228C445}" type="slidenum">
              <a:rPr lang="zh-CN" altLang="en-US">
                <a:solidFill>
                  <a:srgbClr val="000000"/>
                </a:solidFill>
              </a:rPr>
              <a:pPr>
                <a:defRPr/>
              </a:pPr>
              <a:t>65</a:t>
            </a:fld>
            <a:endParaRPr lang="en-US" altLang="zh-CN">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524000"/>
          </a:xfrm>
        </p:spPr>
        <p:txBody>
          <a:bodyPr/>
          <a:lstStyle/>
          <a:p>
            <a:pPr algn="l" eaLnBrk="1" hangingPunct="1">
              <a:defRPr/>
            </a:pPr>
            <a:r>
              <a:rPr lang="zh-CN" altLang="zh-CN" sz="2800" u="sng" dirty="0">
                <a:solidFill>
                  <a:schemeClr val="accent6"/>
                </a:solidFill>
                <a:latin typeface="华文新魏" pitchFamily="2" charset="-122"/>
                <a:ea typeface="华文新魏" pitchFamily="2" charset="-122"/>
              </a:rPr>
              <a:t>表示层</a:t>
            </a:r>
            <a:r>
              <a:rPr lang="zh-CN" altLang="zh-CN" sz="2800" u="sng" dirty="0">
                <a:solidFill>
                  <a:schemeClr val="accent6"/>
                </a:solidFill>
              </a:rPr>
              <a:t>（</a:t>
            </a:r>
            <a:r>
              <a:rPr lang="en-US" altLang="zh-CN" sz="2800" u="sng" dirty="0">
                <a:solidFill>
                  <a:schemeClr val="accent6"/>
                </a:solidFill>
              </a:rPr>
              <a:t>Presentation Layer</a:t>
            </a:r>
            <a:r>
              <a:rPr lang="zh-CN" altLang="zh-CN" sz="2800" u="sng" dirty="0">
                <a:solidFill>
                  <a:schemeClr val="accent6"/>
                </a:solidFill>
              </a:rPr>
              <a:t>）</a:t>
            </a:r>
            <a:endParaRPr lang="zh-CN" altLang="en-US" sz="2800" u="sng" dirty="0">
              <a:solidFill>
                <a:schemeClr val="accent6"/>
              </a:solidFill>
            </a:endParaRPr>
          </a:p>
        </p:txBody>
      </p:sp>
      <p:sp>
        <p:nvSpPr>
          <p:cNvPr id="3" name="内容占位符 2"/>
          <p:cNvSpPr>
            <a:spLocks noGrp="1"/>
          </p:cNvSpPr>
          <p:nvPr>
            <p:ph idx="1"/>
          </p:nvPr>
        </p:nvSpPr>
        <p:spPr/>
        <p:txBody>
          <a:bodyPr/>
          <a:lstStyle/>
          <a:p>
            <a:pPr eaLnBrk="1" hangingPunct="1">
              <a:defRPr/>
            </a:pPr>
            <a:r>
              <a:rPr lang="zh-CN" altLang="zh-CN" b="1" dirty="0">
                <a:latin typeface="华文新魏" pitchFamily="2" charset="-122"/>
                <a:ea typeface="华文新魏" pitchFamily="2" charset="-122"/>
              </a:rPr>
              <a:t>表示层相邻的低层是会话层，高层是应用层。</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表示层负责通信系统之间的数据格式变换、数据加密与解密、数据压缩与恢复。</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26D7B61C-C241-4F82-BFFB-A084E715F82B}" type="slidenum">
              <a:rPr lang="zh-CN" altLang="en-US">
                <a:solidFill>
                  <a:srgbClr val="000000"/>
                </a:solidFill>
              </a:rPr>
              <a:pPr>
                <a:defRPr/>
              </a:pPr>
              <a:t>66</a:t>
            </a:fld>
            <a:endParaRPr lang="en-US" altLang="zh-CN">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595438"/>
          </a:xfrm>
        </p:spPr>
        <p:txBody>
          <a:bodyPr/>
          <a:lstStyle/>
          <a:p>
            <a:pPr algn="l" eaLnBrk="1" hangingPunct="1">
              <a:defRPr/>
            </a:pPr>
            <a:r>
              <a:rPr lang="zh-CN" altLang="zh-CN" sz="2800" u="sng" dirty="0">
                <a:solidFill>
                  <a:schemeClr val="accent6"/>
                </a:solidFill>
                <a:latin typeface="华文新魏" pitchFamily="2" charset="-122"/>
                <a:ea typeface="华文新魏" pitchFamily="2" charset="-122"/>
              </a:rPr>
              <a:t>应用层</a:t>
            </a:r>
            <a:r>
              <a:rPr lang="zh-CN" altLang="zh-CN" sz="2800" u="sng" dirty="0">
                <a:solidFill>
                  <a:schemeClr val="accent6"/>
                </a:solidFill>
              </a:rPr>
              <a:t>（</a:t>
            </a:r>
            <a:r>
              <a:rPr lang="en-US" altLang="zh-CN" sz="2800" u="sng" dirty="0">
                <a:solidFill>
                  <a:schemeClr val="accent6"/>
                </a:solidFill>
              </a:rPr>
              <a:t>Application Layer</a:t>
            </a:r>
            <a:r>
              <a:rPr lang="zh-CN" altLang="zh-CN" sz="2800" u="sng" dirty="0">
                <a:solidFill>
                  <a:schemeClr val="accent6"/>
                </a:solidFill>
              </a:rPr>
              <a:t>）</a:t>
            </a:r>
            <a:endParaRPr lang="zh-CN" altLang="en-US" sz="2800" u="sng" dirty="0">
              <a:solidFill>
                <a:schemeClr val="accent6"/>
              </a:solidFill>
            </a:endParaRPr>
          </a:p>
        </p:txBody>
      </p:sp>
      <p:sp>
        <p:nvSpPr>
          <p:cNvPr id="3" name="内容占位符 2"/>
          <p:cNvSpPr>
            <a:spLocks noGrp="1"/>
          </p:cNvSpPr>
          <p:nvPr>
            <p:ph idx="1"/>
          </p:nvPr>
        </p:nvSpPr>
        <p:spPr/>
        <p:txBody>
          <a:bodyPr/>
          <a:lstStyle/>
          <a:p>
            <a:pPr eaLnBrk="1" hangingPunct="1">
              <a:defRPr/>
            </a:pPr>
            <a:r>
              <a:rPr lang="zh-CN" altLang="zh-CN" b="1" dirty="0">
                <a:latin typeface="华文新魏" pitchFamily="2" charset="-122"/>
                <a:ea typeface="华文新魏" pitchFamily="2" charset="-122"/>
              </a:rPr>
              <a:t>应用层是参考模型的最高层。</a:t>
            </a:r>
            <a:endParaRPr lang="en-US" altLang="zh-CN"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应用层实现协同工作的</a:t>
            </a:r>
            <a:r>
              <a:rPr lang="zh-CN" altLang="zh-CN" b="1" dirty="0">
                <a:solidFill>
                  <a:srgbClr val="FF0000"/>
                </a:solidFill>
                <a:latin typeface="华文新魏" pitchFamily="2" charset="-122"/>
                <a:ea typeface="华文新魏" pitchFamily="2" charset="-122"/>
              </a:rPr>
              <a:t>应用程序之间的通信过程控制</a:t>
            </a:r>
            <a:r>
              <a:rPr lang="zh-CN" altLang="zh-CN" b="1" dirty="0">
                <a:latin typeface="华文新魏" pitchFamily="2" charset="-122"/>
                <a:ea typeface="华文新魏" pitchFamily="2" charset="-122"/>
              </a:rPr>
              <a:t>。</a:t>
            </a:r>
            <a:endParaRPr lang="zh-CN" altLang="en-US" b="1" dirty="0">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060643F-4C83-4B89-98DA-13330A8C8D24}" type="slidenum">
              <a:rPr lang="zh-CN" altLang="en-US">
                <a:solidFill>
                  <a:srgbClr val="000000"/>
                </a:solidFill>
              </a:rPr>
              <a:pPr>
                <a:defRPr/>
              </a:pPr>
              <a:t>67</a:t>
            </a:fld>
            <a:endParaRPr lang="en-US" altLang="zh-CN">
              <a:solidFill>
                <a:srgbClr val="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defRPr/>
            </a:pPr>
            <a:r>
              <a:rPr lang="en-US" altLang="zh-CN" sz="3200" u="sng" dirty="0">
                <a:solidFill>
                  <a:schemeClr val="accent6"/>
                </a:solidFill>
              </a:rPr>
              <a:t>2.2.4  OSI</a:t>
            </a:r>
            <a:r>
              <a:rPr lang="zh-CN" altLang="zh-CN" sz="3200" u="sng" dirty="0">
                <a:solidFill>
                  <a:schemeClr val="accent6"/>
                </a:solidFill>
                <a:latin typeface="华文新魏" pitchFamily="2" charset="-122"/>
                <a:ea typeface="华文新魏" pitchFamily="2" charset="-122"/>
              </a:rPr>
              <a:t>环境中的数据传输过程</a:t>
            </a:r>
            <a:endParaRPr lang="zh-CN" altLang="en-US" sz="3200" u="sng" dirty="0">
              <a:solidFill>
                <a:schemeClr val="accent6"/>
              </a:solidFill>
              <a:latin typeface="华文新魏" pitchFamily="2" charset="-122"/>
              <a:ea typeface="华文新魏" pitchFamily="2" charset="-122"/>
            </a:endParaRPr>
          </a:p>
        </p:txBody>
      </p:sp>
      <p:sp>
        <p:nvSpPr>
          <p:cNvPr id="3" name="内容占位符 2"/>
          <p:cNvSpPr>
            <a:spLocks noGrp="1"/>
          </p:cNvSpPr>
          <p:nvPr>
            <p:ph idx="1"/>
          </p:nvPr>
        </p:nvSpPr>
        <p:spPr>
          <a:xfrm>
            <a:off x="685800" y="1557338"/>
            <a:ext cx="7772400" cy="4538662"/>
          </a:xfrm>
        </p:spPr>
        <p:txBody>
          <a:bodyPr/>
          <a:lstStyle/>
          <a:p>
            <a:pPr eaLnBrk="1" hangingPunct="1">
              <a:defRPr/>
            </a:pPr>
            <a:r>
              <a:rPr lang="en-US" altLang="zh-CN" sz="2800" b="1" u="sng" dirty="0">
                <a:solidFill>
                  <a:schemeClr val="accent6"/>
                </a:solidFill>
              </a:rPr>
              <a:t>OSI</a:t>
            </a:r>
            <a:r>
              <a:rPr lang="zh-CN" altLang="zh-CN" sz="2800" b="1" u="sng" dirty="0">
                <a:solidFill>
                  <a:schemeClr val="accent6"/>
                </a:solidFill>
                <a:latin typeface="华文新魏" pitchFamily="2" charset="-122"/>
                <a:ea typeface="华文新魏" pitchFamily="2" charset="-122"/>
              </a:rPr>
              <a:t>环境</a:t>
            </a:r>
            <a:endParaRPr lang="zh-CN" altLang="en-US" sz="28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DFFBD0D-F900-4CF3-BD57-86080505EACC}" type="slidenum">
              <a:rPr lang="zh-CN" altLang="en-US">
                <a:solidFill>
                  <a:srgbClr val="000000"/>
                </a:solidFill>
              </a:rPr>
              <a:pPr>
                <a:defRPr/>
              </a:pPr>
              <a:t>68</a:t>
            </a:fld>
            <a:endParaRPr lang="en-US" altLang="zh-CN">
              <a:solidFill>
                <a:srgbClr val="000000"/>
              </a:solidFill>
            </a:endParaRPr>
          </a:p>
        </p:txBody>
      </p:sp>
      <p:sp>
        <p:nvSpPr>
          <p:cNvPr id="410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4098" name="Object 1" descr="蓝色面巾纸"/>
          <p:cNvGraphicFramePr>
            <a:graphicFrameLocks noChangeAspect="1"/>
          </p:cNvGraphicFramePr>
          <p:nvPr/>
        </p:nvGraphicFramePr>
        <p:xfrm>
          <a:off x="1258888" y="2133600"/>
          <a:ext cx="6553200" cy="4108450"/>
        </p:xfrm>
        <a:graphic>
          <a:graphicData uri="http://schemas.openxmlformats.org/presentationml/2006/ole">
            <mc:AlternateContent xmlns:mc="http://schemas.openxmlformats.org/markup-compatibility/2006">
              <mc:Choice xmlns:v="urn:schemas-microsoft-com:vml" Requires="v">
                <p:oleObj spid="_x0000_s77831" name="Visio" r:id="rId3" imgW="4161668" imgH="2609280" progId="Visio.Drawing.11">
                  <p:embed/>
                </p:oleObj>
              </mc:Choice>
              <mc:Fallback>
                <p:oleObj name="Visio" r:id="rId3" imgW="4161668" imgH="260928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133600"/>
                        <a:ext cx="6553200" cy="4108450"/>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981075"/>
            <a:ext cx="7772400" cy="5114925"/>
          </a:xfrm>
        </p:spPr>
        <p:txBody>
          <a:bodyPr/>
          <a:lstStyle/>
          <a:p>
            <a:pPr eaLnBrk="1" hangingPunct="1">
              <a:defRPr/>
            </a:pPr>
            <a:r>
              <a:rPr lang="en-US" altLang="zh-CN" sz="2800" b="1" u="sng" dirty="0">
                <a:solidFill>
                  <a:schemeClr val="accent6"/>
                </a:solidFill>
              </a:rPr>
              <a:t>OSI</a:t>
            </a:r>
            <a:r>
              <a:rPr lang="zh-CN" altLang="zh-CN" sz="2800" b="1" u="sng" dirty="0">
                <a:solidFill>
                  <a:schemeClr val="accent6"/>
                </a:solidFill>
                <a:latin typeface="华文新魏" pitchFamily="2" charset="-122"/>
                <a:ea typeface="华文新魏" pitchFamily="2" charset="-122"/>
              </a:rPr>
              <a:t>环境中数据传输过程</a:t>
            </a:r>
            <a:endParaRPr lang="zh-CN" altLang="en-US" sz="28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4EFE92F-24FF-4AFE-94E3-273B772DE967}" type="slidenum">
              <a:rPr lang="zh-CN" altLang="en-US">
                <a:solidFill>
                  <a:srgbClr val="000000"/>
                </a:solidFill>
              </a:rPr>
              <a:pPr>
                <a:defRPr/>
              </a:pPr>
              <a:t>69</a:t>
            </a:fld>
            <a:endParaRPr lang="en-US" altLang="zh-CN">
              <a:solidFill>
                <a:srgbClr val="000000"/>
              </a:solidFill>
            </a:endParaRPr>
          </a:p>
        </p:txBody>
      </p:sp>
      <p:pic>
        <p:nvPicPr>
          <p:cNvPr id="360449" name="Picture 1"/>
          <p:cNvPicPr>
            <a:picLocks noChangeAspect="1" noChangeArrowheads="1"/>
          </p:cNvPicPr>
          <p:nvPr/>
        </p:nvPicPr>
        <p:blipFill>
          <a:blip r:embed="rId2" cstate="print"/>
          <a:srcRect/>
          <a:stretch>
            <a:fillRect/>
          </a:stretch>
        </p:blipFill>
        <p:spPr bwMode="auto">
          <a:xfrm>
            <a:off x="971550" y="1700213"/>
            <a:ext cx="6913563" cy="45704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836613"/>
            <a:ext cx="7772400" cy="5259387"/>
          </a:xfrm>
        </p:spPr>
        <p:txBody>
          <a:bodyPr/>
          <a:lstStyle/>
          <a:p>
            <a:pPr eaLnBrk="1" hangingPunct="1">
              <a:defRPr/>
            </a:pPr>
            <a:r>
              <a:rPr lang="zh-CN" altLang="zh-CN" sz="2800" b="1" u="sng" dirty="0">
                <a:solidFill>
                  <a:schemeClr val="accent6"/>
                </a:solidFill>
                <a:latin typeface="华文新魏" pitchFamily="2" charset="-122"/>
                <a:ea typeface="华文新魏" pitchFamily="2" charset="-122"/>
              </a:rPr>
              <a:t>集中式和非集中式</a:t>
            </a:r>
            <a:endParaRPr lang="en-US" altLang="zh-CN" sz="2800" b="1" u="sng" dirty="0">
              <a:solidFill>
                <a:schemeClr val="accent6"/>
              </a:solidFill>
              <a:latin typeface="华文新魏" pitchFamily="2" charset="-122"/>
              <a:ea typeface="华文新魏" pitchFamily="2" charset="-122"/>
            </a:endParaRPr>
          </a:p>
          <a:p>
            <a:pPr eaLnBrk="1" hangingPunct="1">
              <a:buFontTx/>
              <a:buNone/>
              <a:defRPr/>
            </a:pPr>
            <a:r>
              <a:rPr lang="zh-CN" altLang="en-US" sz="2800" b="1" dirty="0">
                <a:solidFill>
                  <a:schemeClr val="accent6"/>
                </a:solidFill>
                <a:latin typeface="华文新魏" pitchFamily="2" charset="-122"/>
                <a:ea typeface="华文新魏" pitchFamily="2" charset="-122"/>
              </a:rPr>
              <a:t>    </a:t>
            </a:r>
            <a:r>
              <a:rPr lang="zh-CN" altLang="zh-CN" sz="2800" b="1" u="sng" dirty="0">
                <a:solidFill>
                  <a:schemeClr val="accent6"/>
                </a:solidFill>
                <a:latin typeface="华文新魏" pitchFamily="2" charset="-122"/>
                <a:ea typeface="华文新魏" pitchFamily="2" charset="-122"/>
              </a:rPr>
              <a:t>拓扑构型</a:t>
            </a:r>
            <a:endParaRPr lang="en-US" altLang="zh-CN" sz="2800" b="1" u="sng" dirty="0">
              <a:solidFill>
                <a:schemeClr val="accent6"/>
              </a:solidFill>
              <a:latin typeface="华文新魏" pitchFamily="2" charset="-122"/>
              <a:ea typeface="华文新魏" pitchFamily="2" charset="-122"/>
            </a:endParaRPr>
          </a:p>
          <a:p>
            <a:pPr eaLnBrk="1" hangingPunct="1">
              <a:defRPr/>
            </a:pPr>
            <a:endParaRPr lang="en-US" altLang="zh-CN" sz="2800" b="1" dirty="0">
              <a:solidFill>
                <a:schemeClr val="accent6"/>
              </a:solidFill>
              <a:latin typeface="华文新魏" pitchFamily="2" charset="-122"/>
              <a:ea typeface="华文新魏" pitchFamily="2" charset="-122"/>
            </a:endParaRPr>
          </a:p>
          <a:p>
            <a:pPr eaLnBrk="1" hangingPunct="1">
              <a:defRPr/>
            </a:pPr>
            <a:endParaRPr lang="en-US" altLang="zh-CN" sz="2800" b="1" dirty="0">
              <a:solidFill>
                <a:schemeClr val="accent6"/>
              </a:solidFill>
              <a:latin typeface="华文新魏" pitchFamily="2" charset="-122"/>
              <a:ea typeface="华文新魏" pitchFamily="2" charset="-122"/>
            </a:endParaRPr>
          </a:p>
          <a:p>
            <a:pPr eaLnBrk="1" hangingPunct="1">
              <a:defRPr/>
            </a:pPr>
            <a:endParaRPr lang="en-US" altLang="zh-CN" sz="2800" b="1" dirty="0">
              <a:solidFill>
                <a:schemeClr val="accent6"/>
              </a:solidFill>
              <a:latin typeface="华文新魏" pitchFamily="2" charset="-122"/>
              <a:ea typeface="华文新魏" pitchFamily="2" charset="-122"/>
            </a:endParaRPr>
          </a:p>
          <a:p>
            <a:pPr eaLnBrk="1" hangingPunct="1">
              <a:defRPr/>
            </a:pPr>
            <a:r>
              <a:rPr lang="zh-CN" altLang="zh-CN" sz="2800" b="1" u="sng" dirty="0">
                <a:solidFill>
                  <a:schemeClr val="accent6"/>
                </a:solidFill>
                <a:latin typeface="华文新魏" pitchFamily="2" charset="-122"/>
                <a:ea typeface="华文新魏" pitchFamily="2" charset="-122"/>
              </a:rPr>
              <a:t>分布式网络</a:t>
            </a:r>
            <a:endParaRPr lang="en-US" altLang="zh-CN" sz="2800" b="1" u="sng" dirty="0">
              <a:solidFill>
                <a:schemeClr val="accent6"/>
              </a:solidFill>
              <a:latin typeface="华文新魏" pitchFamily="2" charset="-122"/>
              <a:ea typeface="华文新魏" pitchFamily="2" charset="-122"/>
            </a:endParaRPr>
          </a:p>
          <a:p>
            <a:pPr eaLnBrk="1" hangingPunct="1">
              <a:buFontTx/>
              <a:buNone/>
              <a:defRPr/>
            </a:pPr>
            <a:r>
              <a:rPr lang="zh-CN" altLang="en-US" sz="2800" b="1" dirty="0">
                <a:solidFill>
                  <a:schemeClr val="accent6"/>
                </a:solidFill>
                <a:latin typeface="华文新魏" pitchFamily="2" charset="-122"/>
                <a:ea typeface="华文新魏" pitchFamily="2" charset="-122"/>
              </a:rPr>
              <a:t>    </a:t>
            </a:r>
            <a:r>
              <a:rPr lang="zh-CN" altLang="zh-CN" sz="2800" b="1" u="sng" dirty="0">
                <a:solidFill>
                  <a:schemeClr val="accent6"/>
                </a:solidFill>
                <a:latin typeface="华文新魏" pitchFamily="2" charset="-122"/>
                <a:ea typeface="华文新魏" pitchFamily="2" charset="-122"/>
              </a:rPr>
              <a:t>拓扑构型</a:t>
            </a:r>
            <a:endParaRPr lang="zh-CN" altLang="en-US" sz="2800" b="1" u="sng"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8D34979-B36C-4697-BF14-632FF9F4F556}" type="slidenum">
              <a:rPr lang="zh-CN" altLang="en-US">
                <a:solidFill>
                  <a:srgbClr val="000000"/>
                </a:solidFill>
              </a:rPr>
              <a:pPr>
                <a:defRPr/>
              </a:pPr>
              <a:t>7</a:t>
            </a:fld>
            <a:endParaRPr lang="en-US" altLang="zh-CN">
              <a:solidFill>
                <a:srgbClr val="000000"/>
              </a:solidFill>
            </a:endParaRPr>
          </a:p>
        </p:txBody>
      </p:sp>
      <p:sp>
        <p:nvSpPr>
          <p:cNvPr id="103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1026" name="Object 1" descr="蓝色面巾纸"/>
          <p:cNvGraphicFramePr>
            <a:graphicFrameLocks noChangeAspect="1"/>
          </p:cNvGraphicFramePr>
          <p:nvPr/>
        </p:nvGraphicFramePr>
        <p:xfrm>
          <a:off x="4211638" y="836613"/>
          <a:ext cx="4105275" cy="2620962"/>
        </p:xfrm>
        <a:graphic>
          <a:graphicData uri="http://schemas.openxmlformats.org/presentationml/2006/ole">
            <mc:AlternateContent xmlns:mc="http://schemas.openxmlformats.org/markup-compatibility/2006">
              <mc:Choice xmlns:v="urn:schemas-microsoft-com:vml" Requires="v">
                <p:oleObj spid="_x0000_s4108" name="Visio" r:id="rId3" imgW="5176828" imgH="3286980" progId="Visio.Drawing.11">
                  <p:embed/>
                </p:oleObj>
              </mc:Choice>
              <mc:Fallback>
                <p:oleObj name="Visio" r:id="rId3" imgW="5176828" imgH="3286980" progId="Visio.Drawing.11">
                  <p:embed/>
                  <p:pic>
                    <p:nvPicPr>
                      <p:cNvPr id="0" name="Picture 8"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836613"/>
                        <a:ext cx="4105275" cy="2620962"/>
                      </a:xfrm>
                      <a:prstGeom prst="rect">
                        <a:avLst/>
                      </a:prstGeom>
                      <a:blipFill dpi="0" rotWithShape="0">
                        <a:blip r:embed="rId5"/>
                        <a:srcRect/>
                        <a:tile tx="0" ty="0" sx="100000" sy="100000" flip="none" algn="tl"/>
                      </a:blipFill>
                    </p:spPr>
                  </p:pic>
                </p:oleObj>
              </mc:Fallback>
            </mc:AlternateContent>
          </a:graphicData>
        </a:graphic>
      </p:graphicFrame>
      <p:sp>
        <p:nvSpPr>
          <p:cNvPr id="103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1027" name="Object 4" descr="蓝色面巾纸"/>
          <p:cNvGraphicFramePr>
            <a:graphicFrameLocks noChangeAspect="1"/>
          </p:cNvGraphicFramePr>
          <p:nvPr/>
        </p:nvGraphicFramePr>
        <p:xfrm>
          <a:off x="4211638" y="3500438"/>
          <a:ext cx="3240087" cy="3009900"/>
        </p:xfrm>
        <a:graphic>
          <a:graphicData uri="http://schemas.openxmlformats.org/presentationml/2006/ole">
            <mc:AlternateContent xmlns:mc="http://schemas.openxmlformats.org/markup-compatibility/2006">
              <mc:Choice xmlns:v="urn:schemas-microsoft-com:vml" Requires="v">
                <p:oleObj spid="_x0000_s4109" name="Visio" r:id="rId6" imgW="2827967" imgH="2629803" progId="Visio.Drawing.11">
                  <p:embed/>
                </p:oleObj>
              </mc:Choice>
              <mc:Fallback>
                <p:oleObj name="Visio" r:id="rId6" imgW="2827967" imgH="2629803" progId="Visio.Drawing.11">
                  <p:embed/>
                  <p:pic>
                    <p:nvPicPr>
                      <p:cNvPr id="0" name="Picture 9" descr="蓝色面巾纸"/>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1638" y="3500438"/>
                        <a:ext cx="3240087" cy="3009900"/>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60648"/>
            <a:ext cx="7772400" cy="1019175"/>
          </a:xfrm>
        </p:spPr>
        <p:txBody>
          <a:bodyPr/>
          <a:lstStyle/>
          <a:p>
            <a:pPr algn="l" eaLnBrk="1" hangingPunct="1">
              <a:defRPr/>
            </a:pPr>
            <a:r>
              <a:rPr lang="en-US" altLang="zh-CN" sz="3200" u="sng" dirty="0">
                <a:solidFill>
                  <a:schemeClr val="accent6"/>
                </a:solidFill>
                <a:latin typeface="+mn-lt"/>
                <a:ea typeface="华文新魏" pitchFamily="2" charset="-122"/>
              </a:rPr>
              <a:t>2.3  TCP/IP</a:t>
            </a:r>
            <a:r>
              <a:rPr lang="zh-CN" altLang="zh-CN" sz="3200" u="sng" dirty="0">
                <a:solidFill>
                  <a:schemeClr val="accent6"/>
                </a:solidFill>
                <a:latin typeface="华文新魏" pitchFamily="2" charset="-122"/>
                <a:ea typeface="华文新魏" pitchFamily="2" charset="-122"/>
              </a:rPr>
              <a:t>参考模型</a:t>
            </a:r>
            <a:endParaRPr lang="zh-CN" altLang="en-US" sz="3200" u="sng" dirty="0">
              <a:solidFill>
                <a:schemeClr val="accent6"/>
              </a:solidFill>
              <a:latin typeface="华文新魏" pitchFamily="2" charset="-122"/>
              <a:ea typeface="华文新魏" pitchFamily="2" charset="-122"/>
            </a:endParaRPr>
          </a:p>
        </p:txBody>
      </p:sp>
      <p:sp>
        <p:nvSpPr>
          <p:cNvPr id="3" name="内容占位符 2"/>
          <p:cNvSpPr>
            <a:spLocks noGrp="1"/>
          </p:cNvSpPr>
          <p:nvPr>
            <p:ph idx="1"/>
          </p:nvPr>
        </p:nvSpPr>
        <p:spPr>
          <a:xfrm>
            <a:off x="611560" y="1196752"/>
            <a:ext cx="7772400" cy="4683125"/>
          </a:xfrm>
        </p:spPr>
        <p:txBody>
          <a:bodyPr/>
          <a:lstStyle/>
          <a:p>
            <a:pPr eaLnBrk="1" hangingPunct="1">
              <a:buFontTx/>
              <a:buNone/>
              <a:defRPr/>
            </a:pPr>
            <a:r>
              <a:rPr lang="en-US" altLang="zh-CN" sz="2800" b="1" u="sng" dirty="0">
                <a:solidFill>
                  <a:schemeClr val="accent6"/>
                </a:solidFill>
              </a:rPr>
              <a:t>2.3.1  TCP/IP</a:t>
            </a:r>
            <a:r>
              <a:rPr lang="zh-CN" altLang="zh-CN" sz="2800" b="1" u="sng" dirty="0">
                <a:solidFill>
                  <a:schemeClr val="accent6"/>
                </a:solidFill>
                <a:latin typeface="华文新魏" pitchFamily="2" charset="-122"/>
                <a:ea typeface="华文新魏" pitchFamily="2" charset="-122"/>
              </a:rPr>
              <a:t>参考模型的研究</a:t>
            </a:r>
            <a:endParaRPr lang="en-US" altLang="zh-CN" sz="2800" b="1" u="sng" dirty="0">
              <a:solidFill>
                <a:schemeClr val="accent6"/>
              </a:solidFill>
              <a:latin typeface="华文新魏" pitchFamily="2" charset="-122"/>
              <a:ea typeface="华文新魏" pitchFamily="2" charset="-122"/>
            </a:endParaRPr>
          </a:p>
          <a:p>
            <a:pPr eaLnBrk="1" hangingPunct="1">
              <a:buFontTx/>
              <a:buNone/>
              <a:defRPr/>
            </a:pPr>
            <a:r>
              <a:rPr lang="en-US" altLang="zh-CN" sz="2800" b="1" u="sng" dirty="0">
                <a:solidFill>
                  <a:schemeClr val="accent6"/>
                </a:solidFill>
                <a:ea typeface="华文新魏" pitchFamily="2" charset="-122"/>
              </a:rPr>
              <a:t>TCP/IP</a:t>
            </a:r>
            <a:r>
              <a:rPr lang="zh-CN" altLang="zh-CN" sz="2800" b="1" u="sng" dirty="0">
                <a:solidFill>
                  <a:schemeClr val="accent6"/>
                </a:solidFill>
                <a:ea typeface="华文新魏" pitchFamily="2" charset="-122"/>
              </a:rPr>
              <a:t>协议的特点</a:t>
            </a:r>
            <a:endParaRPr lang="en-US" altLang="zh-CN" sz="2800" b="1" u="sng" dirty="0">
              <a:solidFill>
                <a:schemeClr val="accent6"/>
              </a:solidFill>
              <a:ea typeface="华文新魏" pitchFamily="2" charset="-122"/>
            </a:endParaRPr>
          </a:p>
          <a:p>
            <a:pPr eaLnBrk="1" hangingPunct="1">
              <a:defRPr/>
            </a:pPr>
            <a:r>
              <a:rPr lang="zh-CN" altLang="zh-CN" b="1" dirty="0">
                <a:ea typeface="华文新魏" pitchFamily="2" charset="-122"/>
              </a:rPr>
              <a:t>开放的协议标准。</a:t>
            </a:r>
          </a:p>
          <a:p>
            <a:pPr eaLnBrk="1" hangingPunct="1">
              <a:defRPr/>
            </a:pPr>
            <a:r>
              <a:rPr lang="zh-CN" altLang="zh-CN" b="1" dirty="0">
                <a:ea typeface="华文新魏" pitchFamily="2" charset="-122"/>
              </a:rPr>
              <a:t>独立于特定的计算机硬件与操作系统。</a:t>
            </a:r>
          </a:p>
          <a:p>
            <a:pPr eaLnBrk="1" hangingPunct="1">
              <a:defRPr/>
            </a:pPr>
            <a:r>
              <a:rPr lang="zh-CN" altLang="zh-CN" b="1" dirty="0">
                <a:ea typeface="华文新魏" pitchFamily="2" charset="-122"/>
              </a:rPr>
              <a:t>独立于特定的网络硬件，可以运行在局域网、广域网，更适用于</a:t>
            </a:r>
            <a:r>
              <a:rPr lang="en-US" altLang="zh-CN" b="1" dirty="0">
                <a:ea typeface="华文新魏" pitchFamily="2" charset="-122"/>
              </a:rPr>
              <a:t>Interne</a:t>
            </a:r>
            <a:r>
              <a:rPr lang="zh-CN" altLang="zh-CN" b="1" dirty="0">
                <a:ea typeface="华文新魏" pitchFamily="2" charset="-122"/>
              </a:rPr>
              <a:t>。</a:t>
            </a:r>
          </a:p>
          <a:p>
            <a:pPr eaLnBrk="1" hangingPunct="1">
              <a:defRPr/>
            </a:pPr>
            <a:r>
              <a:rPr lang="zh-CN" altLang="zh-CN" b="1" dirty="0">
                <a:ea typeface="华文新魏" pitchFamily="2" charset="-122"/>
              </a:rPr>
              <a:t>统一的网络地址分配方案，所有网络设备在</a:t>
            </a:r>
            <a:r>
              <a:rPr lang="en-US" altLang="zh-CN" b="1" dirty="0">
                <a:ea typeface="华文新魏" pitchFamily="2" charset="-122"/>
              </a:rPr>
              <a:t>Internet</a:t>
            </a:r>
            <a:r>
              <a:rPr lang="zh-CN" altLang="zh-CN" b="1" dirty="0">
                <a:ea typeface="华文新魏" pitchFamily="2" charset="-122"/>
              </a:rPr>
              <a:t>中都有唯一的</a:t>
            </a:r>
            <a:r>
              <a:rPr lang="en-US" altLang="zh-CN" b="1" dirty="0">
                <a:ea typeface="华文新魏" pitchFamily="2" charset="-122"/>
              </a:rPr>
              <a:t>IP</a:t>
            </a:r>
            <a:r>
              <a:rPr lang="zh-CN" altLang="zh-CN" b="1" dirty="0">
                <a:ea typeface="华文新魏" pitchFamily="2" charset="-122"/>
              </a:rPr>
              <a:t>地址。</a:t>
            </a:r>
          </a:p>
          <a:p>
            <a:pPr eaLnBrk="1" hangingPunct="1">
              <a:defRPr/>
            </a:pPr>
            <a:r>
              <a:rPr lang="zh-CN" altLang="zh-CN" b="1" dirty="0">
                <a:ea typeface="华文新魏" pitchFamily="2" charset="-122"/>
              </a:rPr>
              <a:t>标准化的应用层协议，可以提供多种拥有大量用户的网络服务。</a:t>
            </a:r>
          </a:p>
          <a:p>
            <a:pPr eaLnBrk="1" hangingPunct="1">
              <a:buFontTx/>
              <a:buNone/>
              <a:defRPr/>
            </a:pPr>
            <a:endParaRPr lang="zh-CN" altLang="en-US" sz="2800" b="1" u="sng" dirty="0">
              <a:solidFill>
                <a:schemeClr val="accent6"/>
              </a:solidFill>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A2CB8A2-0BB4-42E2-B2C4-8769AF1B7A9B}" type="slidenum">
              <a:rPr lang="zh-CN" altLang="en-US">
                <a:solidFill>
                  <a:srgbClr val="000000"/>
                </a:solidFill>
              </a:rPr>
              <a:pPr>
                <a:defRPr/>
              </a:pPr>
              <a:t>70</a:t>
            </a:fld>
            <a:endParaRPr lang="en-US" altLang="zh-CN">
              <a:solidFill>
                <a:srgbClr val="00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32656"/>
            <a:ext cx="7772400" cy="1143000"/>
          </a:xfrm>
        </p:spPr>
        <p:txBody>
          <a:bodyPr/>
          <a:lstStyle/>
          <a:p>
            <a:pPr algn="l" eaLnBrk="1" hangingPunct="1">
              <a:defRPr/>
            </a:pPr>
            <a:r>
              <a:rPr lang="en-US" altLang="zh-CN" sz="2800" u="sng" dirty="0">
                <a:solidFill>
                  <a:schemeClr val="accent6"/>
                </a:solidFill>
              </a:rPr>
              <a:t>2.3.2  TCP/IP</a:t>
            </a:r>
            <a:r>
              <a:rPr lang="zh-CN" altLang="zh-CN" sz="2800" u="sng" dirty="0">
                <a:solidFill>
                  <a:schemeClr val="accent6"/>
                </a:solidFill>
                <a:latin typeface="华文新魏" pitchFamily="2" charset="-122"/>
                <a:ea typeface="华文新魏" pitchFamily="2" charset="-122"/>
              </a:rPr>
              <a:t>参考模型各层的功能</a:t>
            </a:r>
            <a:endParaRPr lang="zh-CN" altLang="en-US" sz="2800" u="sng" dirty="0">
              <a:solidFill>
                <a:schemeClr val="accent6"/>
              </a:solidFill>
              <a:latin typeface="华文新魏" pitchFamily="2" charset="-122"/>
              <a:ea typeface="华文新魏" pitchFamily="2" charset="-122"/>
            </a:endParaRPr>
          </a:p>
        </p:txBody>
      </p:sp>
      <p:sp>
        <p:nvSpPr>
          <p:cNvPr id="3" name="内容占位符 2"/>
          <p:cNvSpPr>
            <a:spLocks noGrp="1"/>
          </p:cNvSpPr>
          <p:nvPr>
            <p:ph idx="1"/>
          </p:nvPr>
        </p:nvSpPr>
        <p:spPr>
          <a:xfrm>
            <a:off x="683568" y="1340768"/>
            <a:ext cx="7772400" cy="4611687"/>
          </a:xfrm>
        </p:spPr>
        <p:txBody>
          <a:bodyPr/>
          <a:lstStyle/>
          <a:p>
            <a:pPr eaLnBrk="1" hangingPunct="1">
              <a:defRPr/>
            </a:pPr>
            <a:r>
              <a:rPr lang="en-US" altLang="zh-CN" b="1" u="sng" dirty="0">
                <a:ea typeface="华文新魏" pitchFamily="2" charset="-122"/>
              </a:rPr>
              <a:t>TCP/IP </a:t>
            </a:r>
            <a:r>
              <a:rPr lang="zh-CN" altLang="zh-CN" b="1" u="sng" dirty="0">
                <a:ea typeface="华文新魏" pitchFamily="2" charset="-122"/>
              </a:rPr>
              <a:t>参考模型与</a:t>
            </a:r>
            <a:r>
              <a:rPr lang="en-US" altLang="zh-CN" b="1" u="sng" dirty="0">
                <a:ea typeface="华文新魏" pitchFamily="2" charset="-122"/>
              </a:rPr>
              <a:t>OSI</a:t>
            </a:r>
            <a:r>
              <a:rPr lang="zh-CN" altLang="zh-CN" b="1" u="sng" dirty="0">
                <a:ea typeface="华文新魏" pitchFamily="2" charset="-122"/>
              </a:rPr>
              <a:t>参考模型层次对应关系</a:t>
            </a:r>
            <a:endParaRPr lang="zh-CN" altLang="en-US" b="1" u="sng" dirty="0">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B6554A57-BBB6-4F8D-901B-3F7EDDF14966}" type="slidenum">
              <a:rPr lang="zh-CN" altLang="en-US">
                <a:solidFill>
                  <a:srgbClr val="000000"/>
                </a:solidFill>
              </a:rPr>
              <a:pPr>
                <a:defRPr/>
              </a:pPr>
              <a:t>71</a:t>
            </a:fld>
            <a:endParaRPr lang="en-US" altLang="zh-CN">
              <a:solidFill>
                <a:srgbClr val="000000"/>
              </a:solidFill>
            </a:endParaRPr>
          </a:p>
        </p:txBody>
      </p:sp>
      <p:sp>
        <p:nvSpPr>
          <p:cNvPr id="512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5122" name="Object 1" descr="蓝色面巾纸"/>
          <p:cNvGraphicFramePr>
            <a:graphicFrameLocks noChangeAspect="1"/>
          </p:cNvGraphicFramePr>
          <p:nvPr/>
        </p:nvGraphicFramePr>
        <p:xfrm>
          <a:off x="1908175" y="1989138"/>
          <a:ext cx="5111750" cy="4454525"/>
        </p:xfrm>
        <a:graphic>
          <a:graphicData uri="http://schemas.openxmlformats.org/presentationml/2006/ole">
            <mc:AlternateContent xmlns:mc="http://schemas.openxmlformats.org/markup-compatibility/2006">
              <mc:Choice xmlns:v="urn:schemas-microsoft-com:vml" Requires="v">
                <p:oleObj spid="_x0000_s78855" name="Visio" r:id="rId3" imgW="2218602" imgH="1932930" progId="Visio.Drawing.11">
                  <p:embed/>
                </p:oleObj>
              </mc:Choice>
              <mc:Fallback>
                <p:oleObj name="Visio" r:id="rId3" imgW="2218602" imgH="193293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989138"/>
                        <a:ext cx="5111750" cy="4454525"/>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defRPr/>
            </a:pPr>
            <a:r>
              <a:rPr lang="en-US" altLang="zh-CN" sz="2800" u="sng" dirty="0">
                <a:solidFill>
                  <a:schemeClr val="accent6"/>
                </a:solidFill>
              </a:rPr>
              <a:t>TCP/IP</a:t>
            </a:r>
            <a:r>
              <a:rPr lang="zh-CN" altLang="zh-CN" sz="2800" u="sng" dirty="0">
                <a:solidFill>
                  <a:schemeClr val="accent6"/>
                </a:solidFill>
                <a:latin typeface="华文新魏" pitchFamily="2" charset="-122"/>
                <a:ea typeface="华文新魏" pitchFamily="2" charset="-122"/>
              </a:rPr>
              <a:t>各层的主要功能</a:t>
            </a:r>
            <a:endParaRPr lang="zh-CN" altLang="en-US" sz="2800" u="sng" dirty="0">
              <a:solidFill>
                <a:schemeClr val="accent6"/>
              </a:solidFill>
              <a:latin typeface="华文新魏" pitchFamily="2" charset="-122"/>
              <a:ea typeface="华文新魏" pitchFamily="2" charset="-122"/>
            </a:endParaRPr>
          </a:p>
        </p:txBody>
      </p:sp>
      <p:sp>
        <p:nvSpPr>
          <p:cNvPr id="3" name="内容占位符 2"/>
          <p:cNvSpPr>
            <a:spLocks noGrp="1"/>
          </p:cNvSpPr>
          <p:nvPr>
            <p:ph idx="1"/>
          </p:nvPr>
        </p:nvSpPr>
        <p:spPr>
          <a:xfrm>
            <a:off x="685800" y="1484313"/>
            <a:ext cx="7772400" cy="4611687"/>
          </a:xfrm>
        </p:spPr>
        <p:txBody>
          <a:bodyPr/>
          <a:lstStyle/>
          <a:p>
            <a:pPr eaLnBrk="1" hangingPunct="1">
              <a:buFontTx/>
              <a:buNone/>
              <a:defRPr/>
            </a:pPr>
            <a:r>
              <a:rPr lang="zh-CN" altLang="zh-CN" sz="2800" b="1" u="sng" dirty="0">
                <a:solidFill>
                  <a:schemeClr val="accent6"/>
                </a:solidFill>
                <a:ea typeface="华文新魏" pitchFamily="2" charset="-122"/>
              </a:rPr>
              <a:t>主机</a:t>
            </a:r>
            <a:r>
              <a:rPr lang="en-US" altLang="zh-CN" sz="2800" b="1" u="sng" dirty="0">
                <a:solidFill>
                  <a:schemeClr val="accent6"/>
                </a:solidFill>
                <a:ea typeface="华文新魏" pitchFamily="2" charset="-122"/>
              </a:rPr>
              <a:t>—</a:t>
            </a:r>
            <a:r>
              <a:rPr lang="zh-CN" altLang="zh-CN" sz="2800" b="1" u="sng" dirty="0">
                <a:solidFill>
                  <a:schemeClr val="accent6"/>
                </a:solidFill>
                <a:ea typeface="华文新魏" pitchFamily="2" charset="-122"/>
              </a:rPr>
              <a:t>网络层</a:t>
            </a:r>
            <a:endParaRPr lang="en-US" altLang="zh-CN" sz="2800" b="1" u="sng" dirty="0">
              <a:solidFill>
                <a:schemeClr val="accent6"/>
              </a:solidFill>
              <a:ea typeface="华文新魏" pitchFamily="2" charset="-122"/>
            </a:endParaRPr>
          </a:p>
          <a:p>
            <a:pPr eaLnBrk="1" hangingPunct="1">
              <a:buFontTx/>
              <a:buNone/>
              <a:defRPr/>
            </a:pPr>
            <a:endParaRPr lang="zh-CN" altLang="zh-CN" sz="800" b="1" u="sng" dirty="0">
              <a:solidFill>
                <a:schemeClr val="accent6"/>
              </a:solidFill>
              <a:ea typeface="华文新魏" pitchFamily="2" charset="-122"/>
            </a:endParaRPr>
          </a:p>
          <a:p>
            <a:pPr eaLnBrk="1" hangingPunct="1">
              <a:defRPr/>
            </a:pPr>
            <a:r>
              <a:rPr lang="en-US" altLang="zh-CN" b="1" dirty="0">
                <a:ea typeface="华文新魏" pitchFamily="2" charset="-122"/>
              </a:rPr>
              <a:t>TCP/IP</a:t>
            </a:r>
            <a:r>
              <a:rPr lang="zh-CN" altLang="zh-CN" b="1" dirty="0">
                <a:ea typeface="华文新魏" pitchFamily="2" charset="-122"/>
              </a:rPr>
              <a:t>参考模型的最低层，它负责通过网络发送和接收</a:t>
            </a:r>
            <a:r>
              <a:rPr lang="en-US" altLang="zh-CN" b="1" dirty="0">
                <a:ea typeface="华文新魏" pitchFamily="2" charset="-122"/>
              </a:rPr>
              <a:t>IP</a:t>
            </a:r>
            <a:r>
              <a:rPr lang="zh-CN" altLang="zh-CN" b="1" dirty="0">
                <a:ea typeface="华文新魏" pitchFamily="2" charset="-122"/>
              </a:rPr>
              <a:t>分组。</a:t>
            </a:r>
            <a:endParaRPr lang="en-US" altLang="zh-CN" b="1" dirty="0">
              <a:ea typeface="华文新魏" pitchFamily="2" charset="-122"/>
            </a:endParaRPr>
          </a:p>
          <a:p>
            <a:pPr eaLnBrk="1" hangingPunct="1">
              <a:defRPr/>
            </a:pPr>
            <a:r>
              <a:rPr lang="zh-CN" altLang="zh-CN" b="1" dirty="0">
                <a:ea typeface="华文新魏" pitchFamily="2" charset="-122"/>
              </a:rPr>
              <a:t>主机—网络层并没有规定具体的协议，它采取开放的策略，允许使用广域网、局域网与城域网的各种协议。</a:t>
            </a:r>
            <a:endParaRPr lang="en-US" altLang="zh-CN" b="1" dirty="0">
              <a:ea typeface="华文新魏" pitchFamily="2" charset="-122"/>
            </a:endParaRPr>
          </a:p>
          <a:p>
            <a:pPr eaLnBrk="1" hangingPunct="1">
              <a:defRPr/>
            </a:pPr>
            <a:r>
              <a:rPr lang="zh-CN" altLang="zh-CN" b="1" dirty="0">
                <a:ea typeface="华文新魏" pitchFamily="2" charset="-122"/>
              </a:rPr>
              <a:t>任何一种流行的低层传输协议都可以与</a:t>
            </a:r>
            <a:r>
              <a:rPr lang="en-US" altLang="zh-CN" b="1" dirty="0">
                <a:ea typeface="华文新魏" pitchFamily="2" charset="-122"/>
              </a:rPr>
              <a:t>TCP/IP</a:t>
            </a:r>
            <a:r>
              <a:rPr lang="zh-CN" altLang="zh-CN" b="1" dirty="0">
                <a:ea typeface="华文新魏" pitchFamily="2" charset="-122"/>
              </a:rPr>
              <a:t>协议互联网络层接口。这正体现了</a:t>
            </a:r>
            <a:r>
              <a:rPr lang="en-US" altLang="zh-CN" b="1" dirty="0">
                <a:ea typeface="华文新魏" pitchFamily="2" charset="-122"/>
              </a:rPr>
              <a:t>TCP/IP</a:t>
            </a:r>
            <a:r>
              <a:rPr lang="zh-CN" altLang="zh-CN" b="1" dirty="0">
                <a:ea typeface="华文新魏" pitchFamily="2" charset="-122"/>
              </a:rPr>
              <a:t>协议体系的开放性、兼容性的特点，也是</a:t>
            </a:r>
            <a:r>
              <a:rPr lang="en-US" altLang="zh-CN" b="1" dirty="0">
                <a:ea typeface="华文新魏" pitchFamily="2" charset="-122"/>
              </a:rPr>
              <a:t>TCP/IP</a:t>
            </a:r>
            <a:r>
              <a:rPr lang="zh-CN" altLang="zh-CN" b="1" dirty="0">
                <a:ea typeface="华文新魏" pitchFamily="2" charset="-122"/>
              </a:rPr>
              <a:t>协议成功应用的基础。</a:t>
            </a:r>
          </a:p>
          <a:p>
            <a:pPr eaLnBrk="1" hangingPunct="1">
              <a:defRPr/>
            </a:pPr>
            <a:endParaRPr lang="zh-CN" altLang="en-US" dirty="0"/>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C7EAAAE-30EC-4581-9048-962A42A2060D}" type="slidenum">
              <a:rPr lang="zh-CN" altLang="en-US">
                <a:solidFill>
                  <a:srgbClr val="000000"/>
                </a:solidFill>
              </a:rPr>
              <a:pPr>
                <a:defRPr/>
              </a:pPr>
              <a:t>72</a:t>
            </a:fld>
            <a:endParaRPr lang="en-US" altLang="zh-CN">
              <a:solidFill>
                <a:srgbClr val="00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268413"/>
            <a:ext cx="7772400" cy="4827587"/>
          </a:xfrm>
        </p:spPr>
        <p:txBody>
          <a:bodyPr/>
          <a:lstStyle/>
          <a:p>
            <a:pPr eaLnBrk="1" hangingPunct="1">
              <a:buFontTx/>
              <a:buNone/>
              <a:defRPr/>
            </a:pPr>
            <a:r>
              <a:rPr lang="zh-CN" altLang="zh-CN" sz="3200" b="1" u="sng" dirty="0">
                <a:solidFill>
                  <a:schemeClr val="accent6"/>
                </a:solidFill>
                <a:ea typeface="华文新魏" pitchFamily="2" charset="-122"/>
              </a:rPr>
              <a:t>互联网络层</a:t>
            </a:r>
            <a:endParaRPr lang="en-US" altLang="zh-CN" sz="3200" b="1" u="sng" dirty="0">
              <a:solidFill>
                <a:schemeClr val="accent6"/>
              </a:solidFill>
              <a:ea typeface="华文新魏" pitchFamily="2" charset="-122"/>
            </a:endParaRPr>
          </a:p>
          <a:p>
            <a:pPr eaLnBrk="1" hangingPunct="1">
              <a:buFontTx/>
              <a:buNone/>
              <a:defRPr/>
            </a:pPr>
            <a:endParaRPr lang="zh-CN" altLang="zh-CN" sz="800" b="1" u="sng" dirty="0">
              <a:solidFill>
                <a:schemeClr val="accent6"/>
              </a:solidFill>
              <a:ea typeface="华文新魏" pitchFamily="2" charset="-122"/>
            </a:endParaRPr>
          </a:p>
          <a:p>
            <a:pPr eaLnBrk="1" hangingPunct="1">
              <a:defRPr/>
            </a:pPr>
            <a:r>
              <a:rPr lang="en-US" altLang="zh-CN" b="1" dirty="0">
                <a:ea typeface="华文新魏" pitchFamily="2" charset="-122"/>
              </a:rPr>
              <a:t>TCP/IP</a:t>
            </a:r>
            <a:r>
              <a:rPr lang="zh-CN" altLang="zh-CN" b="1" dirty="0">
                <a:ea typeface="华文新魏" pitchFamily="2" charset="-122"/>
              </a:rPr>
              <a:t>参考模型互联网络层的协议是</a:t>
            </a:r>
            <a:r>
              <a:rPr lang="en-US" altLang="zh-CN" b="1" dirty="0">
                <a:ea typeface="华文新魏" pitchFamily="2" charset="-122"/>
              </a:rPr>
              <a:t>IP</a:t>
            </a:r>
            <a:r>
              <a:rPr lang="zh-CN" altLang="zh-CN" b="1" dirty="0">
                <a:ea typeface="华文新魏" pitchFamily="2" charset="-122"/>
              </a:rPr>
              <a:t>协议。</a:t>
            </a:r>
            <a:endParaRPr lang="en-US" altLang="zh-CN" b="1" dirty="0">
              <a:ea typeface="华文新魏" pitchFamily="2" charset="-122"/>
            </a:endParaRPr>
          </a:p>
          <a:p>
            <a:pPr eaLnBrk="1" hangingPunct="1">
              <a:defRPr/>
            </a:pPr>
            <a:r>
              <a:rPr lang="en-US" altLang="zh-CN" b="1" dirty="0">
                <a:ea typeface="华文新魏" pitchFamily="2" charset="-122"/>
              </a:rPr>
              <a:t>IP</a:t>
            </a:r>
            <a:r>
              <a:rPr lang="zh-CN" altLang="zh-CN" b="1" dirty="0">
                <a:ea typeface="华文新魏" pitchFamily="2" charset="-122"/>
              </a:rPr>
              <a:t>协议是一种不可靠、无连接的数据报传送服务协议，它提供的是一种</a:t>
            </a:r>
            <a:r>
              <a:rPr lang="en-US" altLang="zh-CN" b="1" dirty="0">
                <a:ea typeface="华文新魏" pitchFamily="2" charset="-122"/>
              </a:rPr>
              <a:t>“</a:t>
            </a:r>
            <a:r>
              <a:rPr lang="zh-CN" altLang="zh-CN" b="1" dirty="0">
                <a:ea typeface="华文新魏" pitchFamily="2" charset="-122"/>
              </a:rPr>
              <a:t>尽力而为</a:t>
            </a:r>
            <a:r>
              <a:rPr lang="en-US" altLang="zh-CN" b="1" dirty="0">
                <a:ea typeface="华文新魏" pitchFamily="2" charset="-122"/>
              </a:rPr>
              <a:t>”</a:t>
            </a:r>
            <a:r>
              <a:rPr lang="zh-CN" altLang="zh-CN" b="1" dirty="0">
                <a:ea typeface="华文新魏" pitchFamily="2" charset="-122"/>
              </a:rPr>
              <a:t>（</a:t>
            </a:r>
            <a:r>
              <a:rPr lang="en-US" altLang="zh-CN" b="1" dirty="0">
                <a:ea typeface="华文新魏" pitchFamily="2" charset="-122"/>
              </a:rPr>
              <a:t>best-effort</a:t>
            </a:r>
            <a:r>
              <a:rPr lang="zh-CN" altLang="zh-CN" b="1" dirty="0">
                <a:ea typeface="华文新魏" pitchFamily="2" charset="-122"/>
              </a:rPr>
              <a:t>）的服务。</a:t>
            </a:r>
            <a:endParaRPr lang="en-US" altLang="zh-CN" b="1" dirty="0">
              <a:ea typeface="华文新魏" pitchFamily="2" charset="-122"/>
            </a:endParaRPr>
          </a:p>
          <a:p>
            <a:pPr eaLnBrk="1" hangingPunct="1">
              <a:defRPr/>
            </a:pPr>
            <a:r>
              <a:rPr lang="zh-CN" altLang="zh-CN" b="1" dirty="0">
                <a:ea typeface="华文新魏" pitchFamily="2" charset="-122"/>
              </a:rPr>
              <a:t>互联网络层的协议数据单元是</a:t>
            </a:r>
            <a:r>
              <a:rPr lang="en-US" altLang="zh-CN" b="1" dirty="0">
                <a:ea typeface="华文新魏" pitchFamily="2" charset="-122"/>
              </a:rPr>
              <a:t>IP</a:t>
            </a:r>
            <a:r>
              <a:rPr lang="zh-CN" altLang="zh-CN" b="1" dirty="0">
                <a:ea typeface="华文新魏" pitchFamily="2" charset="-122"/>
              </a:rPr>
              <a:t>分组。</a:t>
            </a:r>
          </a:p>
          <a:p>
            <a:pPr eaLnBrk="1" hangingPunct="1">
              <a:defRPr/>
            </a:pPr>
            <a:endParaRPr lang="zh-CN" altLang="en-US" b="1" dirty="0">
              <a:solidFill>
                <a:schemeClr val="accent6"/>
              </a:solidFill>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50936D98-A69C-487C-B7F6-825F40C7A32D}" type="slidenum">
              <a:rPr lang="zh-CN" altLang="en-US">
                <a:solidFill>
                  <a:srgbClr val="000000"/>
                </a:solidFill>
              </a:rPr>
              <a:pPr>
                <a:defRPr/>
              </a:pPr>
              <a:t>73</a:t>
            </a:fld>
            <a:endParaRPr lang="en-US" altLang="zh-CN">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defRPr/>
            </a:pPr>
            <a:r>
              <a:rPr lang="zh-CN" altLang="en-US" sz="3200" u="sng" dirty="0">
                <a:solidFill>
                  <a:schemeClr val="accent6"/>
                </a:solidFill>
                <a:latin typeface="华文新魏" pitchFamily="2" charset="-122"/>
                <a:ea typeface="华文新魏" pitchFamily="2" charset="-122"/>
              </a:rPr>
              <a:t>传输层</a:t>
            </a:r>
          </a:p>
        </p:txBody>
      </p:sp>
      <p:sp>
        <p:nvSpPr>
          <p:cNvPr id="3" name="内容占位符 2"/>
          <p:cNvSpPr>
            <a:spLocks noGrp="1"/>
          </p:cNvSpPr>
          <p:nvPr>
            <p:ph idx="1"/>
          </p:nvPr>
        </p:nvSpPr>
        <p:spPr>
          <a:xfrm>
            <a:off x="685800" y="1484313"/>
            <a:ext cx="7772400" cy="4611687"/>
          </a:xfrm>
        </p:spPr>
        <p:txBody>
          <a:bodyPr/>
          <a:lstStyle/>
          <a:p>
            <a:pPr eaLnBrk="1" hangingPunct="1">
              <a:defRPr/>
            </a:pPr>
            <a:r>
              <a:rPr lang="zh-CN" altLang="zh-CN" b="1" dirty="0">
                <a:ea typeface="华文新魏" pitchFamily="2" charset="-122"/>
              </a:rPr>
              <a:t>负责在会话进程之间建立和维护端—端连接，实现网络环境中分布式进程通信。</a:t>
            </a:r>
            <a:endParaRPr lang="en-US" altLang="zh-CN" b="1" dirty="0">
              <a:ea typeface="华文新魏" pitchFamily="2" charset="-122"/>
            </a:endParaRPr>
          </a:p>
          <a:p>
            <a:pPr eaLnBrk="1" hangingPunct="1">
              <a:defRPr/>
            </a:pPr>
            <a:r>
              <a:rPr lang="zh-CN" altLang="zh-CN" b="1" dirty="0">
                <a:ea typeface="华文新魏" pitchFamily="2" charset="-122"/>
              </a:rPr>
              <a:t>定义</a:t>
            </a:r>
            <a:r>
              <a:rPr lang="zh-CN" altLang="en-US" b="1" dirty="0">
                <a:ea typeface="华文新魏" pitchFamily="2" charset="-122"/>
              </a:rPr>
              <a:t>了</a:t>
            </a:r>
            <a:r>
              <a:rPr lang="zh-CN" altLang="zh-CN" b="1" dirty="0">
                <a:ea typeface="华文新魏" pitchFamily="2" charset="-122"/>
              </a:rPr>
              <a:t>两种不同的协议：</a:t>
            </a:r>
            <a:r>
              <a:rPr lang="en-US" altLang="zh-CN" b="1" dirty="0">
                <a:ea typeface="华文新魏" pitchFamily="2" charset="-122"/>
              </a:rPr>
              <a:t>TCP</a:t>
            </a:r>
            <a:r>
              <a:rPr lang="zh-CN" altLang="zh-CN" b="1" dirty="0">
                <a:ea typeface="华文新魏" pitchFamily="2" charset="-122"/>
              </a:rPr>
              <a:t>与</a:t>
            </a:r>
            <a:r>
              <a:rPr lang="en-US" altLang="zh-CN" b="1" dirty="0">
                <a:ea typeface="华文新魏" pitchFamily="2" charset="-122"/>
              </a:rPr>
              <a:t>UDP</a:t>
            </a:r>
            <a:r>
              <a:rPr lang="zh-CN" altLang="zh-CN" b="1" dirty="0">
                <a:ea typeface="华文新魏" pitchFamily="2" charset="-122"/>
              </a:rPr>
              <a:t>。</a:t>
            </a:r>
          </a:p>
          <a:p>
            <a:pPr eaLnBrk="1" hangingPunct="1">
              <a:defRPr/>
            </a:pPr>
            <a:r>
              <a:rPr lang="en-US" altLang="zh-CN" b="1" dirty="0">
                <a:ea typeface="华文新魏" pitchFamily="2" charset="-122"/>
              </a:rPr>
              <a:t>TCP</a:t>
            </a:r>
            <a:r>
              <a:rPr lang="zh-CN" altLang="zh-CN" b="1" dirty="0">
                <a:ea typeface="华文新魏" pitchFamily="2" charset="-122"/>
              </a:rPr>
              <a:t>是一种可靠的、面向连接、面向字节流（</a:t>
            </a:r>
            <a:r>
              <a:rPr lang="en-US" altLang="zh-CN" b="1" dirty="0">
                <a:ea typeface="华文新魏" pitchFamily="2" charset="-122"/>
              </a:rPr>
              <a:t>byte stream</a:t>
            </a:r>
            <a:r>
              <a:rPr lang="zh-CN" altLang="zh-CN" b="1" dirty="0">
                <a:ea typeface="华文新魏" pitchFamily="2" charset="-122"/>
              </a:rPr>
              <a:t>）的传输层协议。</a:t>
            </a:r>
            <a:r>
              <a:rPr lang="en-US" altLang="zh-CN" b="1" dirty="0">
                <a:ea typeface="华文新魏" pitchFamily="2" charset="-122"/>
              </a:rPr>
              <a:t>TCP</a:t>
            </a:r>
            <a:r>
              <a:rPr lang="zh-CN" altLang="zh-CN" b="1" dirty="0">
                <a:ea typeface="华文新魏" pitchFamily="2" charset="-122"/>
              </a:rPr>
              <a:t>协议提供比较完善的流量控制与拥塞控制功能。</a:t>
            </a:r>
            <a:endParaRPr lang="en-US" altLang="zh-CN" b="1" dirty="0">
              <a:ea typeface="华文新魏" pitchFamily="2" charset="-122"/>
            </a:endParaRPr>
          </a:p>
          <a:p>
            <a:pPr eaLnBrk="1" hangingPunct="1">
              <a:defRPr/>
            </a:pPr>
            <a:r>
              <a:rPr lang="en-US" altLang="zh-CN" b="1" dirty="0">
                <a:ea typeface="华文新魏" pitchFamily="2" charset="-122"/>
              </a:rPr>
              <a:t>UDP</a:t>
            </a:r>
            <a:r>
              <a:rPr lang="zh-CN" altLang="zh-CN" b="1" dirty="0">
                <a:ea typeface="华文新魏" pitchFamily="2" charset="-122"/>
              </a:rPr>
              <a:t>是一种不可靠的、无连接的传输层协议。</a:t>
            </a:r>
          </a:p>
          <a:p>
            <a:pPr eaLnBrk="1" hangingPunct="1">
              <a:defRPr/>
            </a:pPr>
            <a:endParaRPr lang="zh-CN" altLang="en-US" dirty="0"/>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F0A9C30-428B-4797-A09A-1ADD2E1DF475}" type="slidenum">
              <a:rPr lang="zh-CN" altLang="en-US">
                <a:solidFill>
                  <a:srgbClr val="000000"/>
                </a:solidFill>
              </a:rPr>
              <a:pPr>
                <a:defRPr/>
              </a:pPr>
              <a:t>74</a:t>
            </a:fld>
            <a:endParaRPr lang="en-US" altLang="zh-CN">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60648"/>
            <a:ext cx="7772400" cy="1143000"/>
          </a:xfrm>
        </p:spPr>
        <p:txBody>
          <a:bodyPr/>
          <a:lstStyle/>
          <a:p>
            <a:pPr algn="l" eaLnBrk="1" hangingPunct="1">
              <a:defRPr/>
            </a:pPr>
            <a:r>
              <a:rPr lang="zh-CN" altLang="zh-CN" sz="3200" u="sng" dirty="0">
                <a:solidFill>
                  <a:schemeClr val="accent6"/>
                </a:solidFill>
                <a:latin typeface="华文新魏" pitchFamily="2" charset="-122"/>
                <a:ea typeface="华文新魏" pitchFamily="2" charset="-122"/>
              </a:rPr>
              <a:t>应用层</a:t>
            </a:r>
            <a:endParaRPr lang="zh-CN" altLang="en-US" sz="3200" u="sng" dirty="0">
              <a:solidFill>
                <a:schemeClr val="accent6"/>
              </a:solidFill>
              <a:latin typeface="华文新魏" pitchFamily="2" charset="-122"/>
              <a:ea typeface="华文新魏" pitchFamily="2" charset="-122"/>
            </a:endParaRPr>
          </a:p>
        </p:txBody>
      </p:sp>
      <p:sp>
        <p:nvSpPr>
          <p:cNvPr id="3" name="内容占位符 2"/>
          <p:cNvSpPr>
            <a:spLocks noGrp="1"/>
          </p:cNvSpPr>
          <p:nvPr>
            <p:ph idx="1"/>
          </p:nvPr>
        </p:nvSpPr>
        <p:spPr>
          <a:xfrm>
            <a:off x="755576" y="1268760"/>
            <a:ext cx="7772400" cy="4611687"/>
          </a:xfrm>
        </p:spPr>
        <p:txBody>
          <a:bodyPr/>
          <a:lstStyle/>
          <a:p>
            <a:pPr eaLnBrk="1" hangingPunct="1">
              <a:buFontTx/>
              <a:buNone/>
              <a:defRPr/>
            </a:pPr>
            <a:r>
              <a:rPr lang="en-US" altLang="zh-CN" b="1" u="sng" dirty="0">
                <a:solidFill>
                  <a:schemeClr val="accent6"/>
                </a:solidFill>
                <a:ea typeface="华文新魏" pitchFamily="2" charset="-122"/>
              </a:rPr>
              <a:t>TCP/IP</a:t>
            </a:r>
            <a:r>
              <a:rPr lang="zh-CN" altLang="zh-CN" b="1" u="sng" dirty="0">
                <a:solidFill>
                  <a:schemeClr val="accent6"/>
                </a:solidFill>
                <a:ea typeface="华文新魏" pitchFamily="2" charset="-122"/>
              </a:rPr>
              <a:t>应用层基本的协议主要</a:t>
            </a:r>
            <a:r>
              <a:rPr lang="zh-CN" altLang="en-US" b="1" u="sng" dirty="0">
                <a:solidFill>
                  <a:schemeClr val="accent6"/>
                </a:solidFill>
                <a:ea typeface="华文新魏" pitchFamily="2" charset="-122"/>
              </a:rPr>
              <a:t>是</a:t>
            </a:r>
            <a:r>
              <a:rPr lang="zh-CN" altLang="zh-CN" b="1" dirty="0">
                <a:solidFill>
                  <a:schemeClr val="accent6"/>
                </a:solidFill>
                <a:ea typeface="华文新魏" pitchFamily="2" charset="-122"/>
              </a:rPr>
              <a:t>：</a:t>
            </a:r>
          </a:p>
          <a:p>
            <a:pPr eaLnBrk="1" hangingPunct="1">
              <a:defRPr/>
            </a:pPr>
            <a:r>
              <a:rPr lang="zh-CN" altLang="zh-CN" b="1" dirty="0">
                <a:ea typeface="华文新魏" pitchFamily="2" charset="-122"/>
              </a:rPr>
              <a:t>远程登录协议（</a:t>
            </a:r>
            <a:r>
              <a:rPr lang="en-US" altLang="zh-CN" b="1" dirty="0">
                <a:ea typeface="华文新魏" pitchFamily="2" charset="-122"/>
              </a:rPr>
              <a:t>TELNET</a:t>
            </a:r>
            <a:r>
              <a:rPr lang="zh-CN" altLang="zh-CN" b="1" dirty="0">
                <a:ea typeface="华文新魏" pitchFamily="2" charset="-122"/>
              </a:rPr>
              <a:t>）</a:t>
            </a:r>
          </a:p>
          <a:p>
            <a:pPr eaLnBrk="1" hangingPunct="1">
              <a:defRPr/>
            </a:pPr>
            <a:r>
              <a:rPr lang="zh-CN" altLang="zh-CN" b="1" dirty="0">
                <a:ea typeface="华文新魏" pitchFamily="2" charset="-122"/>
              </a:rPr>
              <a:t>文件传输协议（</a:t>
            </a:r>
            <a:r>
              <a:rPr lang="en-US" altLang="zh-CN" b="1" dirty="0">
                <a:ea typeface="华文新魏" pitchFamily="2" charset="-122"/>
              </a:rPr>
              <a:t>FTP</a:t>
            </a:r>
            <a:r>
              <a:rPr lang="zh-CN" altLang="zh-CN" b="1" dirty="0">
                <a:ea typeface="华文新魏" pitchFamily="2" charset="-122"/>
              </a:rPr>
              <a:t>）</a:t>
            </a:r>
          </a:p>
          <a:p>
            <a:pPr eaLnBrk="1" hangingPunct="1">
              <a:defRPr/>
            </a:pPr>
            <a:r>
              <a:rPr lang="zh-CN" altLang="zh-CN" b="1" dirty="0">
                <a:ea typeface="华文新魏" pitchFamily="2" charset="-122"/>
              </a:rPr>
              <a:t>简单邮件传输协议（</a:t>
            </a:r>
            <a:r>
              <a:rPr lang="en-US" altLang="zh-CN" b="1" dirty="0">
                <a:ea typeface="华文新魏" pitchFamily="2" charset="-122"/>
              </a:rPr>
              <a:t>SMTP</a:t>
            </a:r>
            <a:r>
              <a:rPr lang="zh-CN" altLang="zh-CN" b="1" dirty="0">
                <a:ea typeface="华文新魏" pitchFamily="2" charset="-122"/>
              </a:rPr>
              <a:t>）</a:t>
            </a:r>
          </a:p>
          <a:p>
            <a:pPr eaLnBrk="1" hangingPunct="1">
              <a:defRPr/>
            </a:pPr>
            <a:r>
              <a:rPr lang="zh-CN" altLang="zh-CN" b="1" dirty="0">
                <a:ea typeface="华文新魏" pitchFamily="2" charset="-122"/>
              </a:rPr>
              <a:t>超文本传输协议（</a:t>
            </a:r>
            <a:r>
              <a:rPr lang="en-US" altLang="zh-CN" b="1" dirty="0">
                <a:ea typeface="华文新魏" pitchFamily="2" charset="-122"/>
              </a:rPr>
              <a:t>HTTP</a:t>
            </a:r>
            <a:r>
              <a:rPr lang="zh-CN" altLang="zh-CN" b="1" dirty="0">
                <a:ea typeface="华文新魏" pitchFamily="2" charset="-122"/>
              </a:rPr>
              <a:t>）</a:t>
            </a:r>
          </a:p>
          <a:p>
            <a:pPr eaLnBrk="1" hangingPunct="1">
              <a:defRPr/>
            </a:pPr>
            <a:r>
              <a:rPr lang="zh-CN" altLang="zh-CN" b="1" dirty="0">
                <a:ea typeface="华文新魏" pitchFamily="2" charset="-122"/>
              </a:rPr>
              <a:t>域名服务（</a:t>
            </a:r>
            <a:r>
              <a:rPr lang="en-US" altLang="zh-CN" b="1" dirty="0">
                <a:ea typeface="华文新魏" pitchFamily="2" charset="-122"/>
              </a:rPr>
              <a:t>DNS</a:t>
            </a:r>
            <a:r>
              <a:rPr lang="zh-CN" altLang="zh-CN" b="1" dirty="0">
                <a:ea typeface="华文新魏" pitchFamily="2" charset="-122"/>
              </a:rPr>
              <a:t>）协议</a:t>
            </a:r>
          </a:p>
          <a:p>
            <a:pPr eaLnBrk="1" hangingPunct="1">
              <a:defRPr/>
            </a:pPr>
            <a:r>
              <a:rPr lang="zh-CN" altLang="zh-CN" b="1" dirty="0">
                <a:ea typeface="华文新魏" pitchFamily="2" charset="-122"/>
              </a:rPr>
              <a:t>简单网络管理协议（</a:t>
            </a:r>
            <a:r>
              <a:rPr lang="en-US" altLang="zh-CN" b="1" dirty="0">
                <a:ea typeface="华文新魏" pitchFamily="2" charset="-122"/>
              </a:rPr>
              <a:t>SNMP</a:t>
            </a:r>
            <a:r>
              <a:rPr lang="zh-CN" altLang="zh-CN" b="1" dirty="0">
                <a:ea typeface="华文新魏" pitchFamily="2" charset="-122"/>
              </a:rPr>
              <a:t>）</a:t>
            </a:r>
          </a:p>
          <a:p>
            <a:pPr eaLnBrk="1" hangingPunct="1">
              <a:defRPr/>
            </a:pPr>
            <a:r>
              <a:rPr lang="zh-CN" altLang="zh-CN" b="1" dirty="0">
                <a:ea typeface="华文新魏" pitchFamily="2" charset="-122"/>
              </a:rPr>
              <a:t>动态主机配置协议（</a:t>
            </a:r>
            <a:r>
              <a:rPr lang="en-US" altLang="zh-CN" b="1" dirty="0">
                <a:ea typeface="华文新魏" pitchFamily="2" charset="-122"/>
              </a:rPr>
              <a:t>DHCP</a:t>
            </a:r>
            <a:r>
              <a:rPr lang="zh-CN" altLang="zh-CN" b="1" dirty="0">
                <a:ea typeface="华文新魏" pitchFamily="2" charset="-122"/>
              </a:rPr>
              <a:t>）</a:t>
            </a:r>
          </a:p>
          <a:p>
            <a:pPr eaLnBrk="1" hangingPunct="1">
              <a:defRPr/>
            </a:pPr>
            <a:endParaRPr lang="zh-CN" altLang="en-US" dirty="0"/>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5280DF3B-1832-4B2B-86CF-BF8AA45C81D4}" type="slidenum">
              <a:rPr lang="zh-CN" altLang="en-US">
                <a:solidFill>
                  <a:srgbClr val="000000"/>
                </a:solidFill>
              </a:rPr>
              <a:pPr>
                <a:defRPr/>
              </a:pPr>
              <a:t>75</a:t>
            </a:fld>
            <a:endParaRPr lang="en-US" altLang="zh-CN">
              <a:solidFill>
                <a:srgbClr val="00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88640"/>
            <a:ext cx="8134350" cy="1306513"/>
          </a:xfrm>
        </p:spPr>
        <p:txBody>
          <a:bodyPr/>
          <a:lstStyle/>
          <a:p>
            <a:pPr algn="l" eaLnBrk="1" hangingPunct="1">
              <a:defRPr/>
            </a:pPr>
            <a:r>
              <a:rPr lang="en-US" altLang="zh-CN" sz="3200" u="sng" dirty="0">
                <a:solidFill>
                  <a:schemeClr val="accent6"/>
                </a:solidFill>
                <a:latin typeface="+mn-lt"/>
                <a:ea typeface="华文新魏" pitchFamily="2" charset="-122"/>
              </a:rPr>
              <a:t>2.4  OSI</a:t>
            </a:r>
            <a:r>
              <a:rPr lang="zh-CN" altLang="zh-CN" sz="3200" u="sng" dirty="0">
                <a:solidFill>
                  <a:schemeClr val="accent6"/>
                </a:solidFill>
                <a:latin typeface="+mn-lt"/>
                <a:ea typeface="华文新魏" pitchFamily="2" charset="-122"/>
              </a:rPr>
              <a:t>参考模型与</a:t>
            </a:r>
            <a:r>
              <a:rPr lang="en-US" altLang="zh-CN" sz="3200" u="sng" dirty="0">
                <a:solidFill>
                  <a:schemeClr val="accent6"/>
                </a:solidFill>
                <a:latin typeface="+mn-lt"/>
                <a:ea typeface="华文新魏" pitchFamily="2" charset="-122"/>
              </a:rPr>
              <a:t>TCP/IP</a:t>
            </a:r>
            <a:r>
              <a:rPr lang="zh-CN" altLang="zh-CN" sz="3200" u="sng" dirty="0">
                <a:solidFill>
                  <a:schemeClr val="accent6"/>
                </a:solidFill>
                <a:latin typeface="+mn-lt"/>
                <a:ea typeface="华文新魏" pitchFamily="2" charset="-122"/>
              </a:rPr>
              <a:t>参考模型的比较</a:t>
            </a:r>
            <a:endParaRPr lang="zh-CN" altLang="en-US" sz="3200" u="sng" dirty="0">
              <a:solidFill>
                <a:schemeClr val="accent6"/>
              </a:solidFill>
              <a:latin typeface="+mn-lt"/>
              <a:ea typeface="华文新魏" pitchFamily="2" charset="-122"/>
            </a:endParaRPr>
          </a:p>
        </p:txBody>
      </p:sp>
      <p:sp>
        <p:nvSpPr>
          <p:cNvPr id="3" name="内容占位符 2"/>
          <p:cNvSpPr>
            <a:spLocks noGrp="1"/>
          </p:cNvSpPr>
          <p:nvPr>
            <p:ph idx="1"/>
          </p:nvPr>
        </p:nvSpPr>
        <p:spPr>
          <a:xfrm>
            <a:off x="611560" y="1268760"/>
            <a:ext cx="8136904" cy="4467225"/>
          </a:xfrm>
        </p:spPr>
        <p:txBody>
          <a:bodyPr/>
          <a:lstStyle/>
          <a:p>
            <a:pPr eaLnBrk="1" hangingPunct="1">
              <a:buFontTx/>
              <a:buNone/>
              <a:defRPr/>
            </a:pPr>
            <a:r>
              <a:rPr lang="en-US" altLang="zh-CN" sz="2800" b="1" u="sng" dirty="0">
                <a:solidFill>
                  <a:schemeClr val="accent6"/>
                </a:solidFill>
                <a:ea typeface="华文新魏" pitchFamily="2" charset="-122"/>
              </a:rPr>
              <a:t>2.4.1  </a:t>
            </a:r>
            <a:r>
              <a:rPr lang="zh-CN" altLang="zh-CN" sz="2800" b="1" u="sng" dirty="0">
                <a:solidFill>
                  <a:schemeClr val="accent6"/>
                </a:solidFill>
                <a:ea typeface="华文新魏" pitchFamily="2" charset="-122"/>
              </a:rPr>
              <a:t>对</a:t>
            </a:r>
            <a:r>
              <a:rPr lang="en-US" altLang="zh-CN" sz="2800" b="1" u="sng" dirty="0">
                <a:solidFill>
                  <a:schemeClr val="accent6"/>
                </a:solidFill>
                <a:ea typeface="华文新魏" pitchFamily="2" charset="-122"/>
              </a:rPr>
              <a:t>OSI</a:t>
            </a:r>
            <a:r>
              <a:rPr lang="zh-CN" altLang="zh-CN" sz="2800" b="1" u="sng" dirty="0">
                <a:solidFill>
                  <a:schemeClr val="accent6"/>
                </a:solidFill>
                <a:ea typeface="华文新魏" pitchFamily="2" charset="-122"/>
              </a:rPr>
              <a:t>参考模型的评价</a:t>
            </a:r>
            <a:endParaRPr lang="en-US" altLang="zh-CN" sz="2800" b="1" u="sng" dirty="0">
              <a:solidFill>
                <a:schemeClr val="accent6"/>
              </a:solidFill>
              <a:ea typeface="华文新魏" pitchFamily="2" charset="-122"/>
            </a:endParaRPr>
          </a:p>
          <a:p>
            <a:pPr eaLnBrk="1" hangingPunct="1">
              <a:defRPr/>
            </a:pPr>
            <a:r>
              <a:rPr lang="zh-CN" altLang="zh-CN" sz="2400" b="1" dirty="0">
                <a:latin typeface="华文新魏" pitchFamily="2" charset="-122"/>
                <a:ea typeface="华文新魏" pitchFamily="2" charset="-122"/>
              </a:rPr>
              <a:t>会话层很少使用，表示层几乎是空的。数据链路层与网络层有很多子层插入，每个子层都有不同的功能。</a:t>
            </a:r>
          </a:p>
          <a:p>
            <a:pPr eaLnBrk="1" hangingPunct="1">
              <a:defRPr/>
            </a:pPr>
            <a:r>
              <a:rPr lang="zh-CN" altLang="zh-CN" sz="2400" b="1" dirty="0">
                <a:latin typeface="华文新魏" pitchFamily="2" charset="-122"/>
                <a:ea typeface="华文新魏" pitchFamily="2" charset="-122"/>
              </a:rPr>
              <a:t>将</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服务</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与</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协议</a:t>
            </a:r>
            <a:r>
              <a:rPr lang="en-US" altLang="zh-CN" sz="2400" b="1" dirty="0">
                <a:latin typeface="华文新魏" pitchFamily="2" charset="-122"/>
                <a:ea typeface="华文新魏" pitchFamily="2" charset="-122"/>
              </a:rPr>
              <a:t>”</a:t>
            </a:r>
            <a:r>
              <a:rPr lang="zh-CN" altLang="zh-CN" sz="2400" b="1" dirty="0">
                <a:latin typeface="华文新魏" pitchFamily="2" charset="-122"/>
                <a:ea typeface="华文新魏" pitchFamily="2" charset="-122"/>
              </a:rPr>
              <a:t>的定义相结合，这就使参考模型结构变得相当复杂，实现起来很困难。</a:t>
            </a:r>
          </a:p>
          <a:p>
            <a:pPr eaLnBrk="1" hangingPunct="1">
              <a:defRPr/>
            </a:pPr>
            <a:r>
              <a:rPr lang="zh-CN" altLang="zh-CN" sz="2400" b="1" dirty="0">
                <a:latin typeface="华文新魏" pitchFamily="2" charset="-122"/>
                <a:ea typeface="华文新魏" pitchFamily="2" charset="-122"/>
              </a:rPr>
              <a:t>寻址、流量与差错控制在多个层次中重复出现，系统运行效率低。</a:t>
            </a:r>
          </a:p>
          <a:p>
            <a:pPr eaLnBrk="1" hangingPunct="1">
              <a:defRPr/>
            </a:pPr>
            <a:r>
              <a:rPr lang="zh-CN" altLang="zh-CN" sz="2400" b="1" dirty="0">
                <a:latin typeface="华文新魏" pitchFamily="2" charset="-122"/>
                <a:ea typeface="华文新魏" pitchFamily="2" charset="-122"/>
              </a:rPr>
              <a:t>参考模型的设计不适应于计算机与软件的工作方式。</a:t>
            </a:r>
          </a:p>
          <a:p>
            <a:pPr eaLnBrk="1" hangingPunct="1">
              <a:defRPr/>
            </a:pPr>
            <a:r>
              <a:rPr lang="zh-CN" altLang="zh-CN" sz="2400" b="1" dirty="0">
                <a:latin typeface="华文新魏" pitchFamily="2" charset="-122"/>
                <a:ea typeface="华文新魏" pitchFamily="2" charset="-122"/>
              </a:rPr>
              <a:t>参考模型与协议结构复杂，实现周期长，运行效率低，缺乏市场与商业推动力，这是它没有能够达到预期目标的主要原因。 </a:t>
            </a:r>
            <a:r>
              <a:rPr lang="en-US" altLang="zh-CN" sz="2400" b="1" dirty="0">
                <a:latin typeface="华文新魏" pitchFamily="2" charset="-122"/>
                <a:ea typeface="华文新魏" pitchFamily="2" charset="-122"/>
              </a:rPr>
              <a:t> </a:t>
            </a:r>
            <a:endParaRPr lang="zh-CN" altLang="zh-CN" sz="2400" b="1" dirty="0">
              <a:latin typeface="华文新魏" pitchFamily="2" charset="-122"/>
              <a:ea typeface="华文新魏" pitchFamily="2" charset="-122"/>
            </a:endParaRPr>
          </a:p>
          <a:p>
            <a:pPr eaLnBrk="1" hangingPunct="1">
              <a:buFontTx/>
              <a:buNone/>
              <a:defRPr/>
            </a:pPr>
            <a:endParaRPr lang="zh-CN" altLang="zh-CN" dirty="0"/>
          </a:p>
          <a:p>
            <a:pPr eaLnBrk="1" hangingPunct="1">
              <a:buFontTx/>
              <a:buNone/>
              <a:defRPr/>
            </a:pPr>
            <a:endParaRPr lang="zh-CN" altLang="en-US" dirty="0"/>
          </a:p>
        </p:txBody>
      </p:sp>
      <p:sp>
        <p:nvSpPr>
          <p:cNvPr id="4" name="页脚占位符 3"/>
          <p:cNvSpPr>
            <a:spLocks noGrp="1"/>
          </p:cNvSpPr>
          <p:nvPr>
            <p:ph type="ftr" sz="quarter" idx="11"/>
          </p:nvPr>
        </p:nvSpPr>
        <p:spPr/>
        <p:txBody>
          <a:bodyPr/>
          <a:lstStyle/>
          <a:p>
            <a:pPr>
              <a:defRPr/>
            </a:pPr>
            <a:endParaRPr lang="zh-CN" altLang="en-US" dirty="0">
              <a:solidFill>
                <a:srgbClr val="3333CC"/>
              </a:solidFill>
            </a:endParaRPr>
          </a:p>
          <a:p>
            <a:pPr>
              <a:defRPr/>
            </a:pPr>
            <a:r>
              <a:rPr lang="zh-CN" altLang="en-US" dirty="0">
                <a:solidFill>
                  <a:srgbClr val="3333CC"/>
                </a:solidFill>
              </a:rPr>
              <a:t>《计算机网络》第2章 网络体系结构与网络协议</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C31DECB6-033B-4EB2-BA03-4DCB1BCF0993}" type="slidenum">
              <a:rPr lang="zh-CN" altLang="en-US">
                <a:solidFill>
                  <a:srgbClr val="000000"/>
                </a:solidFill>
              </a:rPr>
              <a:pPr>
                <a:defRPr/>
              </a:pPr>
              <a:t>76</a:t>
            </a:fld>
            <a:endParaRPr lang="en-US" altLang="zh-CN" dirty="0">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60648"/>
            <a:ext cx="7772400" cy="1379538"/>
          </a:xfrm>
        </p:spPr>
        <p:txBody>
          <a:bodyPr/>
          <a:lstStyle/>
          <a:p>
            <a:pPr algn="l" eaLnBrk="1" hangingPunct="1">
              <a:defRPr/>
            </a:pPr>
            <a:r>
              <a:rPr lang="zh-CN" altLang="zh-CN" dirty="0"/>
              <a:t> </a:t>
            </a:r>
            <a:r>
              <a:rPr lang="en-US" altLang="zh-CN" sz="2800" u="sng" dirty="0">
                <a:solidFill>
                  <a:schemeClr val="accent6"/>
                </a:solidFill>
                <a:latin typeface="+mn-lt"/>
                <a:ea typeface="华文新魏" pitchFamily="2" charset="-122"/>
              </a:rPr>
              <a:t>2.4.2  </a:t>
            </a:r>
            <a:r>
              <a:rPr lang="zh-CN" altLang="zh-CN" sz="2800" u="sng" dirty="0">
                <a:solidFill>
                  <a:schemeClr val="accent6"/>
                </a:solidFill>
                <a:latin typeface="+mn-lt"/>
                <a:ea typeface="华文新魏" pitchFamily="2" charset="-122"/>
              </a:rPr>
              <a:t>对</a:t>
            </a:r>
            <a:r>
              <a:rPr lang="en-US" altLang="zh-CN" sz="2800" u="sng" dirty="0">
                <a:solidFill>
                  <a:schemeClr val="accent6"/>
                </a:solidFill>
                <a:latin typeface="+mn-lt"/>
                <a:ea typeface="华文新魏" pitchFamily="2" charset="-122"/>
              </a:rPr>
              <a:t>TCP/IP</a:t>
            </a:r>
            <a:r>
              <a:rPr lang="zh-CN" altLang="zh-CN" sz="2800" u="sng" dirty="0">
                <a:solidFill>
                  <a:schemeClr val="accent6"/>
                </a:solidFill>
                <a:latin typeface="+mn-lt"/>
                <a:ea typeface="华文新魏" pitchFamily="2" charset="-122"/>
              </a:rPr>
              <a:t>参考模型的评价</a:t>
            </a:r>
            <a:endParaRPr lang="zh-CN" altLang="en-US" sz="2800" u="sng" dirty="0">
              <a:solidFill>
                <a:schemeClr val="accent6"/>
              </a:solidFill>
              <a:latin typeface="+mn-lt"/>
              <a:ea typeface="华文新魏" pitchFamily="2" charset="-122"/>
            </a:endParaRPr>
          </a:p>
        </p:txBody>
      </p:sp>
      <p:sp>
        <p:nvSpPr>
          <p:cNvPr id="3" name="内容占位符 2"/>
          <p:cNvSpPr>
            <a:spLocks noGrp="1"/>
          </p:cNvSpPr>
          <p:nvPr>
            <p:ph idx="1"/>
          </p:nvPr>
        </p:nvSpPr>
        <p:spPr>
          <a:xfrm>
            <a:off x="685800" y="1700213"/>
            <a:ext cx="7772400" cy="4395787"/>
          </a:xfrm>
        </p:spPr>
        <p:txBody>
          <a:bodyPr/>
          <a:lstStyle/>
          <a:p>
            <a:pPr eaLnBrk="1" hangingPunct="1">
              <a:defRPr/>
            </a:pPr>
            <a:r>
              <a:rPr lang="en-US" altLang="zh-CN" b="1" dirty="0">
                <a:ea typeface="华文新魏" pitchFamily="2" charset="-122"/>
              </a:rPr>
              <a:t>TCP/IP</a:t>
            </a:r>
            <a:r>
              <a:rPr lang="zh-CN" altLang="zh-CN" b="1" dirty="0">
                <a:ea typeface="华文新魏" pitchFamily="2" charset="-122"/>
              </a:rPr>
              <a:t>参考模型在服务、接口与协议的区别上不很清楚。按照软件工程的思想，一个好的软件系统设计应该将功能与实现方法区分开，</a:t>
            </a:r>
            <a:r>
              <a:rPr lang="en-US" altLang="zh-CN" b="1" dirty="0">
                <a:ea typeface="华文新魏" pitchFamily="2" charset="-122"/>
              </a:rPr>
              <a:t>TCP/IP</a:t>
            </a:r>
            <a:r>
              <a:rPr lang="zh-CN" altLang="zh-CN" b="1" dirty="0">
                <a:ea typeface="华文新魏" pitchFamily="2" charset="-122"/>
              </a:rPr>
              <a:t>参考模型恰恰没有做到这点。</a:t>
            </a:r>
          </a:p>
          <a:p>
            <a:pPr eaLnBrk="1" hangingPunct="1">
              <a:defRPr/>
            </a:pPr>
            <a:r>
              <a:rPr lang="en-US" altLang="zh-CN" b="1" dirty="0">
                <a:ea typeface="华文新魏" pitchFamily="2" charset="-122"/>
              </a:rPr>
              <a:t>TCP/IP</a:t>
            </a:r>
            <a:r>
              <a:rPr lang="zh-CN" altLang="zh-CN" b="1" dirty="0">
                <a:ea typeface="华文新魏" pitchFamily="2" charset="-122"/>
              </a:rPr>
              <a:t>参考模型的主机</a:t>
            </a:r>
            <a:r>
              <a:rPr lang="en-US" altLang="zh-CN" b="1" dirty="0">
                <a:ea typeface="华文新魏" pitchFamily="2" charset="-122"/>
              </a:rPr>
              <a:t>—</a:t>
            </a:r>
            <a:r>
              <a:rPr lang="zh-CN" altLang="zh-CN" b="1" dirty="0">
                <a:ea typeface="华文新魏" pitchFamily="2" charset="-122"/>
              </a:rPr>
              <a:t>网络层本身并不是实际的一层，它定义了网络层与数据链路层的接口。物理层与数据链路层的划分是必要和合理的，一个好的参考模型应该将它们区分开，而</a:t>
            </a:r>
            <a:r>
              <a:rPr lang="en-US" altLang="zh-CN" b="1" dirty="0">
                <a:ea typeface="华文新魏" pitchFamily="2" charset="-122"/>
              </a:rPr>
              <a:t>TCP/IP</a:t>
            </a:r>
            <a:r>
              <a:rPr lang="zh-CN" altLang="zh-CN" b="1" dirty="0">
                <a:ea typeface="华文新魏" pitchFamily="2" charset="-122"/>
              </a:rPr>
              <a:t>参考模型恰恰也没有做到这点。</a:t>
            </a:r>
          </a:p>
          <a:p>
            <a:pPr eaLnBrk="1" hangingPunct="1">
              <a:defRPr/>
            </a:pPr>
            <a:endParaRPr lang="zh-CN" altLang="en-US" dirty="0"/>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377C5FD-6187-4C42-B7DD-234C7CD215F3}" type="slidenum">
              <a:rPr lang="zh-CN" altLang="en-US">
                <a:solidFill>
                  <a:srgbClr val="000000"/>
                </a:solidFill>
              </a:rPr>
              <a:pPr>
                <a:defRPr/>
              </a:pPr>
              <a:t>77</a:t>
            </a:fld>
            <a:endParaRPr lang="en-US" altLang="zh-CN">
              <a:solidFill>
                <a:srgbClr val="00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288" y="609600"/>
            <a:ext cx="8640762" cy="1450975"/>
          </a:xfrm>
        </p:spPr>
        <p:txBody>
          <a:bodyPr/>
          <a:lstStyle/>
          <a:p>
            <a:pPr algn="l" eaLnBrk="1" hangingPunct="1">
              <a:defRPr/>
            </a:pPr>
            <a:r>
              <a:rPr lang="en-US" altLang="zh-CN" sz="3200" u="sng" dirty="0">
                <a:solidFill>
                  <a:schemeClr val="accent6"/>
                </a:solidFill>
                <a:latin typeface="+mn-lt"/>
                <a:ea typeface="华文新魏" pitchFamily="2" charset="-122"/>
              </a:rPr>
              <a:t>2.5  </a:t>
            </a:r>
            <a:r>
              <a:rPr lang="zh-CN" altLang="zh-CN" sz="3200" u="sng" dirty="0">
                <a:solidFill>
                  <a:schemeClr val="accent6"/>
                </a:solidFill>
                <a:latin typeface="+mn-lt"/>
                <a:ea typeface="华文新魏" pitchFamily="2" charset="-122"/>
              </a:rPr>
              <a:t>网络与</a:t>
            </a:r>
            <a:r>
              <a:rPr lang="en-US" altLang="zh-CN" sz="3200" u="sng" dirty="0">
                <a:solidFill>
                  <a:schemeClr val="accent6"/>
                </a:solidFill>
                <a:latin typeface="+mn-lt"/>
                <a:ea typeface="华文新魏" pitchFamily="2" charset="-122"/>
              </a:rPr>
              <a:t>Internet</a:t>
            </a:r>
            <a:r>
              <a:rPr lang="zh-CN" altLang="zh-CN" sz="3200" u="sng" dirty="0">
                <a:solidFill>
                  <a:schemeClr val="accent6"/>
                </a:solidFill>
                <a:latin typeface="+mn-lt"/>
                <a:ea typeface="华文新魏" pitchFamily="2" charset="-122"/>
              </a:rPr>
              <a:t>协议标准化组织与管理机构</a:t>
            </a:r>
            <a:endParaRPr lang="zh-CN" altLang="en-US" sz="3200" u="sng" dirty="0">
              <a:solidFill>
                <a:schemeClr val="accent6"/>
              </a:solidFill>
              <a:latin typeface="+mn-lt"/>
              <a:ea typeface="华文新魏" pitchFamily="2" charset="-122"/>
            </a:endParaRPr>
          </a:p>
        </p:txBody>
      </p:sp>
      <p:sp>
        <p:nvSpPr>
          <p:cNvPr id="3" name="内容占位符 2"/>
          <p:cNvSpPr>
            <a:spLocks noGrp="1"/>
          </p:cNvSpPr>
          <p:nvPr>
            <p:ph idx="1"/>
          </p:nvPr>
        </p:nvSpPr>
        <p:spPr>
          <a:xfrm>
            <a:off x="395288" y="1700213"/>
            <a:ext cx="8062912" cy="4395787"/>
          </a:xfrm>
        </p:spPr>
        <p:txBody>
          <a:bodyPr/>
          <a:lstStyle/>
          <a:p>
            <a:pPr eaLnBrk="1" hangingPunct="1">
              <a:buFontTx/>
              <a:buNone/>
              <a:defRPr/>
            </a:pPr>
            <a:r>
              <a:rPr lang="en-US" altLang="zh-CN" b="1" u="sng" dirty="0">
                <a:solidFill>
                  <a:schemeClr val="accent6"/>
                </a:solidFill>
                <a:ea typeface="华文新魏" pitchFamily="2" charset="-122"/>
              </a:rPr>
              <a:t>2.5.1  </a:t>
            </a:r>
            <a:r>
              <a:rPr lang="zh-CN" altLang="zh-CN" b="1" u="sng" dirty="0">
                <a:solidFill>
                  <a:schemeClr val="accent6"/>
                </a:solidFill>
                <a:ea typeface="华文新魏" pitchFamily="2" charset="-122"/>
              </a:rPr>
              <a:t>网络协议标准化组织</a:t>
            </a:r>
            <a:endParaRPr lang="en-US" altLang="zh-CN" b="1" u="sng" dirty="0">
              <a:solidFill>
                <a:schemeClr val="accent6"/>
              </a:solidFill>
              <a:ea typeface="华文新魏" pitchFamily="2" charset="-122"/>
            </a:endParaRPr>
          </a:p>
          <a:p>
            <a:pPr eaLnBrk="1" hangingPunct="1">
              <a:buFontTx/>
              <a:buNone/>
              <a:defRPr/>
            </a:pPr>
            <a:endParaRPr lang="en-US" altLang="zh-CN" sz="800" b="1" u="sng" dirty="0">
              <a:solidFill>
                <a:schemeClr val="accent6"/>
              </a:solidFill>
              <a:ea typeface="华文新魏" pitchFamily="2" charset="-122"/>
            </a:endParaRPr>
          </a:p>
          <a:p>
            <a:pPr eaLnBrk="1" hangingPunct="1">
              <a:defRPr/>
            </a:pPr>
            <a:r>
              <a:rPr lang="zh-CN" altLang="zh-CN" b="1" dirty="0">
                <a:ea typeface="华文新魏" pitchFamily="2" charset="-122"/>
              </a:rPr>
              <a:t>国际电信联盟（</a:t>
            </a:r>
            <a:r>
              <a:rPr lang="en-US" altLang="zh-CN" b="1" dirty="0">
                <a:ea typeface="华文新魏" pitchFamily="2" charset="-122"/>
              </a:rPr>
              <a:t>ITU</a:t>
            </a:r>
            <a:r>
              <a:rPr lang="zh-CN" altLang="zh-CN" b="1" dirty="0">
                <a:ea typeface="华文新魏" pitchFamily="2" charset="-122"/>
              </a:rPr>
              <a:t>）</a:t>
            </a:r>
            <a:endParaRPr lang="en-US" altLang="zh-CN" b="1" dirty="0">
              <a:ea typeface="华文新魏" pitchFamily="2" charset="-122"/>
            </a:endParaRPr>
          </a:p>
          <a:p>
            <a:pPr eaLnBrk="1" hangingPunct="1">
              <a:defRPr/>
            </a:pPr>
            <a:endParaRPr lang="en-US" altLang="zh-CN" sz="800" b="1" dirty="0">
              <a:ea typeface="华文新魏" pitchFamily="2" charset="-122"/>
            </a:endParaRPr>
          </a:p>
          <a:p>
            <a:pPr eaLnBrk="1" hangingPunct="1">
              <a:defRPr/>
            </a:pPr>
            <a:r>
              <a:rPr lang="zh-CN" altLang="zh-CN" b="1" dirty="0">
                <a:ea typeface="华文新魏" pitchFamily="2" charset="-122"/>
              </a:rPr>
              <a:t>电子工业协会（</a:t>
            </a:r>
            <a:r>
              <a:rPr lang="en-US" altLang="zh-CN" b="1" dirty="0">
                <a:ea typeface="华文新魏" pitchFamily="2" charset="-122"/>
              </a:rPr>
              <a:t>EIA</a:t>
            </a:r>
            <a:r>
              <a:rPr lang="zh-CN" altLang="zh-CN" b="1" dirty="0">
                <a:ea typeface="华文新魏" pitchFamily="2" charset="-122"/>
              </a:rPr>
              <a:t>）</a:t>
            </a:r>
            <a:endParaRPr lang="en-US" altLang="zh-CN" b="1" dirty="0">
              <a:ea typeface="华文新魏" pitchFamily="2" charset="-122"/>
            </a:endParaRPr>
          </a:p>
          <a:p>
            <a:pPr eaLnBrk="1" hangingPunct="1">
              <a:defRPr/>
            </a:pPr>
            <a:endParaRPr lang="en-US" altLang="zh-CN" sz="800" b="1" dirty="0">
              <a:ea typeface="华文新魏" pitchFamily="2" charset="-122"/>
            </a:endParaRPr>
          </a:p>
          <a:p>
            <a:pPr eaLnBrk="1" hangingPunct="1">
              <a:defRPr/>
            </a:pPr>
            <a:r>
              <a:rPr lang="zh-CN" altLang="zh-CN" b="1" dirty="0">
                <a:ea typeface="华文新魏" pitchFamily="2" charset="-122"/>
              </a:rPr>
              <a:t>国际标准化组织（</a:t>
            </a:r>
            <a:r>
              <a:rPr lang="en-US" altLang="zh-CN" b="1" dirty="0">
                <a:ea typeface="华文新魏" pitchFamily="2" charset="-122"/>
              </a:rPr>
              <a:t>ISO</a:t>
            </a:r>
            <a:r>
              <a:rPr lang="zh-CN" altLang="zh-CN" b="1" dirty="0">
                <a:ea typeface="华文新魏" pitchFamily="2" charset="-122"/>
              </a:rPr>
              <a:t>）</a:t>
            </a:r>
            <a:endParaRPr lang="en-US" altLang="zh-CN" b="1" dirty="0">
              <a:ea typeface="华文新魏" pitchFamily="2" charset="-122"/>
            </a:endParaRPr>
          </a:p>
          <a:p>
            <a:pPr eaLnBrk="1" hangingPunct="1">
              <a:defRPr/>
            </a:pPr>
            <a:endParaRPr lang="en-US" altLang="zh-CN" sz="800" b="1" dirty="0">
              <a:ea typeface="华文新魏" pitchFamily="2" charset="-122"/>
            </a:endParaRPr>
          </a:p>
          <a:p>
            <a:pPr eaLnBrk="1" hangingPunct="1">
              <a:defRPr/>
            </a:pPr>
            <a:r>
              <a:rPr lang="zh-CN" altLang="zh-CN" b="1" dirty="0">
                <a:ea typeface="华文新魏" pitchFamily="2" charset="-122"/>
              </a:rPr>
              <a:t>电气电子工程师协会（</a:t>
            </a:r>
            <a:r>
              <a:rPr lang="en-US" altLang="zh-CN" b="1" dirty="0">
                <a:ea typeface="华文新魏" pitchFamily="2" charset="-122"/>
              </a:rPr>
              <a:t>IEEE</a:t>
            </a:r>
            <a:r>
              <a:rPr lang="zh-CN" altLang="zh-CN" b="1" dirty="0">
                <a:ea typeface="华文新魏" pitchFamily="2" charset="-122"/>
              </a:rPr>
              <a:t>）</a:t>
            </a:r>
            <a:endParaRPr lang="en-US" altLang="zh-CN" b="1" dirty="0">
              <a:ea typeface="华文新魏" pitchFamily="2" charset="-122"/>
            </a:endParaRPr>
          </a:p>
          <a:p>
            <a:pPr eaLnBrk="1" hangingPunct="1">
              <a:defRPr/>
            </a:pPr>
            <a:endParaRPr lang="zh-CN" altLang="en-US" b="1" dirty="0">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75A7D53-C3D4-42C1-9ECB-ADDEE0EE36AA}" type="slidenum">
              <a:rPr lang="zh-CN" altLang="en-US">
                <a:solidFill>
                  <a:srgbClr val="000000"/>
                </a:solidFill>
              </a:rPr>
              <a:pPr>
                <a:defRPr/>
              </a:pPr>
              <a:t>78</a:t>
            </a:fld>
            <a:endParaRPr lang="en-US" altLang="zh-CN">
              <a:solidFill>
                <a:srgbClr val="00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6632"/>
            <a:ext cx="8134350" cy="1524000"/>
          </a:xfrm>
        </p:spPr>
        <p:txBody>
          <a:bodyPr/>
          <a:lstStyle/>
          <a:p>
            <a:pPr algn="l" eaLnBrk="1" hangingPunct="1">
              <a:defRPr/>
            </a:pPr>
            <a:r>
              <a:rPr lang="en-US" altLang="zh-CN" sz="2800" u="sng" dirty="0">
                <a:solidFill>
                  <a:schemeClr val="accent6"/>
                </a:solidFill>
                <a:latin typeface="+mn-lt"/>
                <a:ea typeface="华文新魏" pitchFamily="2" charset="-122"/>
              </a:rPr>
              <a:t>2.5.2  RFC</a:t>
            </a:r>
            <a:r>
              <a:rPr lang="zh-CN" altLang="zh-CN" sz="2800" u="sng" dirty="0">
                <a:solidFill>
                  <a:schemeClr val="accent6"/>
                </a:solidFill>
                <a:latin typeface="+mn-lt"/>
                <a:ea typeface="华文新魏" pitchFamily="2" charset="-122"/>
              </a:rPr>
              <a:t>文档、</a:t>
            </a:r>
            <a:r>
              <a:rPr lang="en-US" altLang="zh-CN" sz="2800" u="sng" dirty="0">
                <a:solidFill>
                  <a:schemeClr val="accent6"/>
                </a:solidFill>
                <a:latin typeface="+mn-lt"/>
                <a:ea typeface="华文新魏" pitchFamily="2" charset="-122"/>
              </a:rPr>
              <a:t>Internet</a:t>
            </a:r>
            <a:r>
              <a:rPr lang="zh-CN" altLang="zh-CN" sz="2800" u="sng" dirty="0">
                <a:solidFill>
                  <a:schemeClr val="accent6"/>
                </a:solidFill>
                <a:latin typeface="+mn-lt"/>
                <a:ea typeface="华文新魏" pitchFamily="2" charset="-122"/>
              </a:rPr>
              <a:t>草案与</a:t>
            </a:r>
            <a:r>
              <a:rPr lang="en-US" altLang="zh-CN" sz="2800" u="sng" dirty="0">
                <a:solidFill>
                  <a:schemeClr val="accent6"/>
                </a:solidFill>
                <a:latin typeface="+mn-lt"/>
                <a:ea typeface="华文新魏" pitchFamily="2" charset="-122"/>
              </a:rPr>
              <a:t>Internet</a:t>
            </a:r>
            <a:r>
              <a:rPr lang="zh-CN" altLang="zh-CN" sz="2800" u="sng" dirty="0">
                <a:solidFill>
                  <a:schemeClr val="accent6"/>
                </a:solidFill>
                <a:latin typeface="+mn-lt"/>
                <a:ea typeface="华文新魏" pitchFamily="2" charset="-122"/>
              </a:rPr>
              <a:t>协议标准</a:t>
            </a:r>
            <a:endParaRPr lang="zh-CN" altLang="en-US" sz="2800" u="sng" dirty="0">
              <a:solidFill>
                <a:schemeClr val="accent6"/>
              </a:solidFill>
              <a:latin typeface="+mn-lt"/>
              <a:ea typeface="华文新魏" pitchFamily="2" charset="-122"/>
            </a:endParaRPr>
          </a:p>
        </p:txBody>
      </p:sp>
      <p:sp>
        <p:nvSpPr>
          <p:cNvPr id="3" name="内容占位符 2"/>
          <p:cNvSpPr>
            <a:spLocks noGrp="1"/>
          </p:cNvSpPr>
          <p:nvPr>
            <p:ph idx="1"/>
          </p:nvPr>
        </p:nvSpPr>
        <p:spPr>
          <a:xfrm>
            <a:off x="611560" y="1340768"/>
            <a:ext cx="8099056" cy="4824536"/>
          </a:xfrm>
        </p:spPr>
        <p:txBody>
          <a:bodyPr/>
          <a:lstStyle/>
          <a:p>
            <a:pPr eaLnBrk="1" hangingPunct="1">
              <a:defRPr/>
            </a:pPr>
            <a:r>
              <a:rPr lang="zh-CN" altLang="zh-CN" b="1" dirty="0">
                <a:ea typeface="华文新魏" pitchFamily="2" charset="-122"/>
              </a:rPr>
              <a:t>任何研究人员都可以提交</a:t>
            </a:r>
            <a:r>
              <a:rPr lang="en-US" altLang="zh-CN" dirty="0">
                <a:ea typeface="华文新魏" pitchFamily="2" charset="-122"/>
              </a:rPr>
              <a:t>RFC(Request For Comments)</a:t>
            </a:r>
            <a:r>
              <a:rPr lang="zh-CN" altLang="en-US" dirty="0">
                <a:ea typeface="华文新魏" pitchFamily="2" charset="-122"/>
              </a:rPr>
              <a:t>文档，按时间先后顺序编号，更新后的文档在文中指出老编号的文档陈旧。</a:t>
            </a:r>
            <a:r>
              <a:rPr lang="zh-CN" altLang="zh-CN" dirty="0">
                <a:ea typeface="华文新魏" pitchFamily="2" charset="-122"/>
              </a:rPr>
              <a:t>一种网络协议可能会出现很多相关的</a:t>
            </a:r>
            <a:r>
              <a:rPr lang="en-US" altLang="zh-CN" dirty="0">
                <a:ea typeface="华文新魏" pitchFamily="2" charset="-122"/>
              </a:rPr>
              <a:t>RFC</a:t>
            </a:r>
            <a:r>
              <a:rPr lang="zh-CN" altLang="zh-CN" dirty="0">
                <a:ea typeface="华文新魏" pitchFamily="2" charset="-122"/>
              </a:rPr>
              <a:t>文档。</a:t>
            </a:r>
            <a:endParaRPr lang="en-US" altLang="zh-CN" b="1" dirty="0">
              <a:ea typeface="华文新魏" pitchFamily="2" charset="-122"/>
            </a:endParaRPr>
          </a:p>
          <a:p>
            <a:pPr eaLnBrk="1" hangingPunct="1">
              <a:defRPr/>
            </a:pPr>
            <a:r>
              <a:rPr lang="en-US" altLang="zh-CN" b="1" dirty="0">
                <a:ea typeface="华文新魏" pitchFamily="2" charset="-122"/>
              </a:rPr>
              <a:t>Internet</a:t>
            </a:r>
            <a:r>
              <a:rPr lang="zh-CN" altLang="zh-CN" b="1" dirty="0">
                <a:ea typeface="华文新魏" pitchFamily="2" charset="-122"/>
              </a:rPr>
              <a:t>标准的制定需要经过四个阶段：</a:t>
            </a:r>
            <a:endParaRPr lang="en-US" altLang="zh-CN" b="1" dirty="0">
              <a:ea typeface="华文新魏" pitchFamily="2" charset="-122"/>
            </a:endParaRPr>
          </a:p>
          <a:p>
            <a:pPr lvl="1" indent="-342900" eaLnBrk="1" hangingPunct="1">
              <a:buChar char="•"/>
              <a:defRPr/>
            </a:pPr>
            <a:r>
              <a:rPr lang="zh-CN" altLang="en-US" sz="2200" dirty="0">
                <a:ea typeface="华文新魏" pitchFamily="2" charset="-122"/>
                <a:cs typeface="+mn-cs"/>
              </a:rPr>
              <a:t>因特网草案</a:t>
            </a:r>
            <a:r>
              <a:rPr lang="en-US" altLang="zh-CN" sz="2200" dirty="0">
                <a:ea typeface="华文新魏" pitchFamily="2" charset="-122"/>
                <a:cs typeface="+mn-cs"/>
              </a:rPr>
              <a:t>(Internet Draft) ——</a:t>
            </a:r>
            <a:r>
              <a:rPr lang="zh-CN" altLang="en-US" sz="2200" dirty="0">
                <a:ea typeface="华文新魏" pitchFamily="2" charset="-122"/>
                <a:cs typeface="+mn-cs"/>
              </a:rPr>
              <a:t>这个阶段还不是 </a:t>
            </a:r>
            <a:r>
              <a:rPr lang="en-US" altLang="zh-CN" sz="2200" dirty="0">
                <a:ea typeface="华文新魏" pitchFamily="2" charset="-122"/>
                <a:cs typeface="+mn-cs"/>
              </a:rPr>
              <a:t>RFC </a:t>
            </a:r>
            <a:r>
              <a:rPr lang="zh-CN" altLang="en-US" sz="2200" dirty="0">
                <a:ea typeface="华文新魏" pitchFamily="2" charset="-122"/>
                <a:cs typeface="+mn-cs"/>
              </a:rPr>
              <a:t>文档。</a:t>
            </a:r>
          </a:p>
          <a:p>
            <a:pPr marL="742950" lvl="2" indent="-342900" eaLnBrk="1" hangingPunct="1">
              <a:defRPr/>
            </a:pPr>
            <a:r>
              <a:rPr lang="zh-CN" altLang="en-US" sz="2200" dirty="0">
                <a:ea typeface="华文新魏" pitchFamily="2" charset="-122"/>
                <a:cs typeface="+mn-cs"/>
              </a:rPr>
              <a:t>建议标准</a:t>
            </a:r>
            <a:r>
              <a:rPr lang="en-US" altLang="zh-CN" sz="2200" dirty="0">
                <a:ea typeface="华文新魏" pitchFamily="2" charset="-122"/>
                <a:cs typeface="+mn-cs"/>
              </a:rPr>
              <a:t>(Proposed Standard) 	——</a:t>
            </a:r>
            <a:r>
              <a:rPr lang="zh-CN" altLang="en-US" sz="2200" dirty="0">
                <a:ea typeface="华文新魏" pitchFamily="2" charset="-122"/>
                <a:cs typeface="+mn-cs"/>
              </a:rPr>
              <a:t>从这个阶段</a:t>
            </a:r>
            <a:r>
              <a:rPr lang="zh-CN" altLang="en-US" sz="2000" dirty="0">
                <a:ea typeface="华文新魏" pitchFamily="2" charset="-122"/>
                <a:cs typeface="+mn-cs"/>
              </a:rPr>
              <a:t>开始就成为 </a:t>
            </a:r>
            <a:r>
              <a:rPr lang="en-US" altLang="zh-CN" sz="2000" dirty="0">
                <a:ea typeface="华文新魏" pitchFamily="2" charset="-122"/>
                <a:cs typeface="+mn-cs"/>
              </a:rPr>
              <a:t>RFC </a:t>
            </a:r>
            <a:r>
              <a:rPr lang="zh-CN" altLang="en-US" sz="2000" dirty="0">
                <a:ea typeface="华文新魏" pitchFamily="2" charset="-122"/>
                <a:cs typeface="+mn-cs"/>
              </a:rPr>
              <a:t>文档。</a:t>
            </a:r>
          </a:p>
          <a:p>
            <a:pPr marL="742950" lvl="2" indent="-342900" eaLnBrk="1" hangingPunct="1">
              <a:defRPr/>
            </a:pPr>
            <a:r>
              <a:rPr lang="zh-CN" altLang="en-US" sz="2200" dirty="0">
                <a:ea typeface="华文新魏" pitchFamily="2" charset="-122"/>
                <a:cs typeface="+mn-cs"/>
              </a:rPr>
              <a:t>草案标准</a:t>
            </a:r>
            <a:r>
              <a:rPr lang="en-US" altLang="zh-CN" sz="2200" dirty="0">
                <a:ea typeface="华文新魏" pitchFamily="2" charset="-122"/>
                <a:cs typeface="+mn-cs"/>
              </a:rPr>
              <a:t>(Draft Standard)</a:t>
            </a:r>
          </a:p>
          <a:p>
            <a:pPr marL="742950" lvl="2" indent="-342900" eaLnBrk="1" hangingPunct="1">
              <a:defRPr/>
            </a:pPr>
            <a:r>
              <a:rPr lang="zh-CN" altLang="en-US" sz="2200" dirty="0">
                <a:ea typeface="华文新魏" pitchFamily="2" charset="-122"/>
                <a:cs typeface="+mn-cs"/>
              </a:rPr>
              <a:t>因特网标准</a:t>
            </a:r>
            <a:r>
              <a:rPr lang="en-US" altLang="zh-CN" sz="2200" dirty="0">
                <a:ea typeface="华文新魏" pitchFamily="2" charset="-122"/>
                <a:cs typeface="+mn-cs"/>
              </a:rPr>
              <a:t>(Internet Standard) </a:t>
            </a:r>
            <a:endParaRPr lang="en-US" altLang="zh-CN" b="1" dirty="0">
              <a:ea typeface="华文新魏" pitchFamily="2" charset="-122"/>
            </a:endParaRPr>
          </a:p>
          <a:p>
            <a:pPr eaLnBrk="1" hangingPunct="1">
              <a:defRPr/>
            </a:pPr>
            <a:r>
              <a:rPr lang="en-US" altLang="zh-CN" b="1" dirty="0">
                <a:ea typeface="华文新魏" pitchFamily="2" charset="-122"/>
              </a:rPr>
              <a:t>RFC</a:t>
            </a:r>
            <a:r>
              <a:rPr lang="zh-CN" altLang="zh-CN" b="1" dirty="0">
                <a:ea typeface="华文新魏" pitchFamily="2" charset="-122"/>
              </a:rPr>
              <a:t>文档有</a:t>
            </a:r>
            <a:r>
              <a:rPr lang="en-US" altLang="zh-CN" b="1" dirty="0">
                <a:ea typeface="华文新魏" pitchFamily="2" charset="-122"/>
              </a:rPr>
              <a:t>3</a:t>
            </a:r>
            <a:r>
              <a:rPr lang="zh-CN" altLang="zh-CN" b="1" dirty="0">
                <a:ea typeface="华文新魏" pitchFamily="2" charset="-122"/>
              </a:rPr>
              <a:t>种形式：实验性文档、信息性文档与历史性文档。</a:t>
            </a:r>
            <a:endParaRPr lang="en-US" altLang="zh-CN" b="1" dirty="0">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dirty="0">
              <a:solidFill>
                <a:srgbClr val="3333CC"/>
              </a:solidFill>
            </a:endParaRPr>
          </a:p>
          <a:p>
            <a:pPr>
              <a:defRPr/>
            </a:pPr>
            <a:r>
              <a:rPr lang="zh-CN" altLang="en-US" dirty="0">
                <a:solidFill>
                  <a:srgbClr val="3333CC"/>
                </a:solidFill>
              </a:rPr>
              <a:t>《计算机网络》第2章 网络体系结构与网络协议</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908FBCBF-480D-40FD-909A-4023231C93D5}" type="slidenum">
              <a:rPr lang="zh-CN" altLang="en-US">
                <a:solidFill>
                  <a:srgbClr val="000000"/>
                </a:solidFill>
              </a:rPr>
              <a:pPr>
                <a:defRPr/>
              </a:pPr>
              <a:t>79</a:t>
            </a:fld>
            <a:endParaRPr lang="en-US" altLang="zh-CN">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683568" y="476672"/>
            <a:ext cx="7772400" cy="1143000"/>
          </a:xfrm>
        </p:spPr>
        <p:txBody>
          <a:bodyPr/>
          <a:lstStyle/>
          <a:p>
            <a:pPr algn="l" eaLnBrk="1" hangingPunct="1"/>
            <a:r>
              <a:rPr lang="zh-CN" altLang="zh-CN" sz="3200" u="sng" dirty="0">
                <a:latin typeface="华文新魏" pitchFamily="2" charset="-122"/>
                <a:ea typeface="华文新魏" pitchFamily="2" charset="-122"/>
              </a:rPr>
              <a:t>分组交换技术</a:t>
            </a:r>
            <a:r>
              <a:rPr lang="zh-CN" altLang="en-US" sz="3200" u="sng" dirty="0">
                <a:latin typeface="华文新魏" pitchFamily="2" charset="-122"/>
                <a:ea typeface="华文新魏" pitchFamily="2" charset="-122"/>
              </a:rPr>
              <a:t>的基本设计思路</a:t>
            </a: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A63524C-78F7-4C79-9256-EB452F1647EE}" type="slidenum">
              <a:rPr lang="zh-CN" altLang="en-US">
                <a:solidFill>
                  <a:srgbClr val="000000"/>
                </a:solidFill>
              </a:rPr>
              <a:pPr>
                <a:defRPr/>
              </a:pPr>
              <a:t>8</a:t>
            </a:fld>
            <a:endParaRPr lang="en-US" altLang="zh-CN">
              <a:solidFill>
                <a:srgbClr val="000000"/>
              </a:solidFill>
            </a:endParaRPr>
          </a:p>
        </p:txBody>
      </p:sp>
      <p:sp>
        <p:nvSpPr>
          <p:cNvPr id="7" name="内容占位符 6"/>
          <p:cNvSpPr>
            <a:spLocks noGrp="1"/>
          </p:cNvSpPr>
          <p:nvPr>
            <p:ph idx="1"/>
          </p:nvPr>
        </p:nvSpPr>
        <p:spPr>
          <a:xfrm>
            <a:off x="683568" y="1700808"/>
            <a:ext cx="7772400" cy="4114800"/>
          </a:xfrm>
        </p:spPr>
        <p:txBody>
          <a:bodyPr/>
          <a:lstStyle/>
          <a:p>
            <a:pPr>
              <a:buNone/>
            </a:pPr>
            <a:r>
              <a:rPr lang="zh-CN" altLang="en-US" sz="2800" dirty="0">
                <a:latin typeface="华文新魏" pitchFamily="2" charset="-122"/>
                <a:ea typeface="华文新魏" pitchFamily="2" charset="-122"/>
              </a:rPr>
              <a:t>特点：</a:t>
            </a:r>
            <a:endParaRPr lang="en-US" altLang="zh-CN" sz="2800" dirty="0">
              <a:latin typeface="华文新魏" pitchFamily="2" charset="-122"/>
              <a:ea typeface="华文新魏" pitchFamily="2" charset="-122"/>
            </a:endParaRPr>
          </a:p>
          <a:p>
            <a:pPr lvl="1"/>
            <a:r>
              <a:rPr lang="zh-CN" altLang="en-US" sz="2400" dirty="0">
                <a:latin typeface="华文新魏" pitchFamily="2" charset="-122"/>
                <a:ea typeface="华文新魏" pitchFamily="2" charset="-122"/>
              </a:rPr>
              <a:t>无中心控制节点</a:t>
            </a:r>
            <a:endParaRPr lang="en-US" altLang="zh-CN" sz="2400" dirty="0">
              <a:latin typeface="华文新魏" pitchFamily="2" charset="-122"/>
              <a:ea typeface="华文新魏" pitchFamily="2" charset="-122"/>
            </a:endParaRPr>
          </a:p>
          <a:p>
            <a:pPr lvl="1"/>
            <a:r>
              <a:rPr lang="zh-CN" altLang="en-US" sz="2400" dirty="0">
                <a:latin typeface="华文新魏" pitchFamily="2" charset="-122"/>
                <a:ea typeface="华文新魏" pitchFamily="2" charset="-122"/>
              </a:rPr>
              <a:t>数据分装成多个短的、有固定格式的分组</a:t>
            </a:r>
            <a:endParaRPr lang="en-US" altLang="zh-CN" sz="2400" dirty="0">
              <a:latin typeface="华文新魏" pitchFamily="2" charset="-122"/>
              <a:ea typeface="华文新魏" pitchFamily="2" charset="-122"/>
            </a:endParaRPr>
          </a:p>
          <a:p>
            <a:pPr lvl="1"/>
            <a:r>
              <a:rPr lang="zh-CN" altLang="en-US" sz="2400" dirty="0">
                <a:latin typeface="华文新魏" pitchFamily="2" charset="-122"/>
                <a:ea typeface="华文新魏" pitchFamily="2" charset="-122"/>
              </a:rPr>
              <a:t>存储转发</a:t>
            </a:r>
            <a:endParaRPr lang="en-US" altLang="zh-CN" sz="2400" dirty="0">
              <a:latin typeface="华文新魏" pitchFamily="2" charset="-122"/>
              <a:ea typeface="华文新魏" pitchFamily="2" charset="-122"/>
            </a:endParaRPr>
          </a:p>
          <a:p>
            <a:pPr lvl="1"/>
            <a:r>
              <a:rPr lang="zh-CN" altLang="en-US" sz="2400" dirty="0">
                <a:latin typeface="华文新魏" pitchFamily="2" charset="-122"/>
                <a:ea typeface="华文新魏" pitchFamily="2" charset="-122"/>
              </a:rPr>
              <a:t>路由器根据目的地址，通过路由选择算法选路</a:t>
            </a:r>
            <a:endParaRPr lang="en-US" altLang="zh-CN" sz="2400" dirty="0">
              <a:latin typeface="华文新魏" pitchFamily="2" charset="-122"/>
              <a:ea typeface="华文新魏" pitchFamily="2" charset="-122"/>
            </a:endParaRPr>
          </a:p>
          <a:p>
            <a:pPr lvl="1"/>
            <a:r>
              <a:rPr lang="zh-CN" altLang="en-US" sz="2400" dirty="0">
                <a:latin typeface="华文新魏" pitchFamily="2" charset="-122"/>
                <a:ea typeface="华文新魏" pitchFamily="2" charset="-122"/>
              </a:rPr>
              <a:t>多个分组组合还原成原始数据</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2727325"/>
            <a:ext cx="9144000" cy="3694113"/>
          </a:xfrm>
          <a:prstGeom prst="rect">
            <a:avLst/>
          </a:prstGeom>
          <a:solidFill>
            <a:srgbClr val="CCECFF"/>
          </a:solidFill>
          <a:ln w="9525">
            <a:noFill/>
            <a:miter lim="800000"/>
            <a:headEnd/>
            <a:tailEnd/>
          </a:ln>
        </p:spPr>
        <p:txBody>
          <a:bodyPr wrap="none" anchor="ctr"/>
          <a:lstStyle/>
          <a:p>
            <a:endParaRPr lang="zh-CN" altLang="en-US"/>
          </a:p>
        </p:txBody>
      </p:sp>
      <p:sp>
        <p:nvSpPr>
          <p:cNvPr id="43011" name="Rectangle 3"/>
          <p:cNvSpPr>
            <a:spLocks noGrp="1" noChangeArrowheads="1"/>
          </p:cNvSpPr>
          <p:nvPr>
            <p:ph type="title"/>
          </p:nvPr>
        </p:nvSpPr>
        <p:spPr>
          <a:xfrm>
            <a:off x="685800" y="219388"/>
            <a:ext cx="7772400" cy="1143000"/>
          </a:xfrm>
        </p:spPr>
        <p:txBody>
          <a:bodyPr/>
          <a:lstStyle/>
          <a:p>
            <a:pPr algn="ctr" eaLnBrk="1" hangingPunct="1"/>
            <a:r>
              <a:rPr lang="zh-CN" altLang="en-US" dirty="0"/>
              <a:t>各种</a:t>
            </a:r>
            <a:r>
              <a:rPr lang="en-US" altLang="zh-CN" dirty="0"/>
              <a:t>RFC</a:t>
            </a:r>
            <a:r>
              <a:rPr lang="zh-CN" altLang="en-US" dirty="0"/>
              <a:t>之间的关系 </a:t>
            </a:r>
          </a:p>
        </p:txBody>
      </p:sp>
      <p:sp>
        <p:nvSpPr>
          <p:cNvPr id="324612" name="Rectangle 4"/>
          <p:cNvSpPr>
            <a:spLocks noChangeArrowheads="1"/>
          </p:cNvSpPr>
          <p:nvPr/>
        </p:nvSpPr>
        <p:spPr bwMode="auto">
          <a:xfrm>
            <a:off x="3397250" y="2944813"/>
            <a:ext cx="1666875" cy="466725"/>
          </a:xfrm>
          <a:prstGeom prst="rect">
            <a:avLst/>
          </a:prstGeom>
          <a:solidFill>
            <a:srgbClr val="CCECFF"/>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ea typeface="黑体" pitchFamily="2" charset="-122"/>
            </a:endParaRPr>
          </a:p>
        </p:txBody>
      </p:sp>
      <p:sp>
        <p:nvSpPr>
          <p:cNvPr id="324613" name="Rectangle 5"/>
          <p:cNvSpPr>
            <a:spLocks noChangeArrowheads="1"/>
          </p:cNvSpPr>
          <p:nvPr/>
        </p:nvSpPr>
        <p:spPr bwMode="auto">
          <a:xfrm>
            <a:off x="3397250" y="3878263"/>
            <a:ext cx="1666875" cy="469900"/>
          </a:xfrm>
          <a:prstGeom prst="rect">
            <a:avLst/>
          </a:prstGeom>
          <a:solidFill>
            <a:schemeClr val="accent1"/>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ea typeface="黑体" pitchFamily="2" charset="-122"/>
            </a:endParaRPr>
          </a:p>
        </p:txBody>
      </p:sp>
      <p:sp>
        <p:nvSpPr>
          <p:cNvPr id="324614" name="Rectangle 6"/>
          <p:cNvSpPr>
            <a:spLocks noChangeArrowheads="1"/>
          </p:cNvSpPr>
          <p:nvPr/>
        </p:nvSpPr>
        <p:spPr bwMode="auto">
          <a:xfrm>
            <a:off x="3397250" y="4814888"/>
            <a:ext cx="1666875" cy="468312"/>
          </a:xfrm>
          <a:prstGeom prst="rect">
            <a:avLst/>
          </a:prstGeom>
          <a:solidFill>
            <a:srgbClr val="333399"/>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ea typeface="黑体" pitchFamily="2" charset="-122"/>
            </a:endParaRPr>
          </a:p>
        </p:txBody>
      </p:sp>
      <p:sp>
        <p:nvSpPr>
          <p:cNvPr id="324615" name="Rectangle 7"/>
          <p:cNvSpPr>
            <a:spLocks noChangeArrowheads="1"/>
          </p:cNvSpPr>
          <p:nvPr/>
        </p:nvSpPr>
        <p:spPr bwMode="auto">
          <a:xfrm>
            <a:off x="3397250" y="5749925"/>
            <a:ext cx="16668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ea typeface="黑体" pitchFamily="2" charset="-122"/>
            </a:endParaRPr>
          </a:p>
        </p:txBody>
      </p:sp>
      <p:sp>
        <p:nvSpPr>
          <p:cNvPr id="324616" name="Rectangle 8"/>
          <p:cNvSpPr>
            <a:spLocks noChangeArrowheads="1"/>
          </p:cNvSpPr>
          <p:nvPr/>
        </p:nvSpPr>
        <p:spPr bwMode="auto">
          <a:xfrm>
            <a:off x="5943600" y="2944813"/>
            <a:ext cx="2019300"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ea typeface="黑体" pitchFamily="2" charset="-122"/>
            </a:endParaRPr>
          </a:p>
        </p:txBody>
      </p:sp>
      <p:sp>
        <p:nvSpPr>
          <p:cNvPr id="324617" name="Rectangle 9"/>
          <p:cNvSpPr>
            <a:spLocks noChangeArrowheads="1"/>
          </p:cNvSpPr>
          <p:nvPr/>
        </p:nvSpPr>
        <p:spPr bwMode="auto">
          <a:xfrm>
            <a:off x="587375" y="2944813"/>
            <a:ext cx="17557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ea typeface="黑体" pitchFamily="2" charset="-122"/>
            </a:endParaRPr>
          </a:p>
        </p:txBody>
      </p:sp>
      <p:sp>
        <p:nvSpPr>
          <p:cNvPr id="324618" name="Oval 10"/>
          <p:cNvSpPr>
            <a:spLocks noChangeArrowheads="1"/>
          </p:cNvSpPr>
          <p:nvPr/>
        </p:nvSpPr>
        <p:spPr bwMode="auto">
          <a:xfrm>
            <a:off x="3221038" y="1916113"/>
            <a:ext cx="2019300" cy="561975"/>
          </a:xfrm>
          <a:prstGeom prst="ellipse">
            <a:avLst/>
          </a:prstGeom>
          <a:solidFill>
            <a:srgbClr val="FFFF99"/>
          </a:solidFill>
          <a:ln w="9525">
            <a:solidFill>
              <a:srgbClr val="333399"/>
            </a:solidFill>
            <a:round/>
            <a:headEnd/>
            <a:tailEnd/>
          </a:ln>
          <a:effectLst>
            <a:outerShdw dist="35921" dir="2700000" algn="ctr" rotWithShape="0">
              <a:schemeClr val="bg2"/>
            </a:outerShdw>
          </a:effectLst>
        </p:spPr>
        <p:txBody>
          <a:bodyPr wrap="none" anchor="ctr"/>
          <a:lstStyle/>
          <a:p>
            <a:pPr algn="ctr">
              <a:defRPr/>
            </a:pPr>
            <a:endParaRPr kumimoji="1" lang="zh-CN" altLang="zh-CN" sz="2000">
              <a:ea typeface="黑体" pitchFamily="2" charset="-122"/>
            </a:endParaRPr>
          </a:p>
        </p:txBody>
      </p:sp>
      <p:sp>
        <p:nvSpPr>
          <p:cNvPr id="43019" name="Line 11"/>
          <p:cNvSpPr>
            <a:spLocks noChangeShapeType="1"/>
          </p:cNvSpPr>
          <p:nvPr/>
        </p:nvSpPr>
        <p:spPr bwMode="auto">
          <a:xfrm>
            <a:off x="4230688" y="2478088"/>
            <a:ext cx="0" cy="466725"/>
          </a:xfrm>
          <a:prstGeom prst="line">
            <a:avLst/>
          </a:prstGeom>
          <a:noFill/>
          <a:ln w="57150">
            <a:solidFill>
              <a:srgbClr val="333399"/>
            </a:solidFill>
            <a:round/>
            <a:headEnd/>
            <a:tailEnd type="triangle" w="sm" len="med"/>
          </a:ln>
        </p:spPr>
        <p:txBody>
          <a:bodyPr/>
          <a:lstStyle/>
          <a:p>
            <a:endParaRPr lang="zh-CN" altLang="en-US"/>
          </a:p>
        </p:txBody>
      </p:sp>
      <p:sp>
        <p:nvSpPr>
          <p:cNvPr id="43020" name="Line 12"/>
          <p:cNvSpPr>
            <a:spLocks noChangeShapeType="1"/>
          </p:cNvSpPr>
          <p:nvPr/>
        </p:nvSpPr>
        <p:spPr bwMode="auto">
          <a:xfrm>
            <a:off x="4230688" y="3411538"/>
            <a:ext cx="0" cy="466725"/>
          </a:xfrm>
          <a:prstGeom prst="line">
            <a:avLst/>
          </a:prstGeom>
          <a:noFill/>
          <a:ln w="57150">
            <a:solidFill>
              <a:srgbClr val="333399"/>
            </a:solidFill>
            <a:round/>
            <a:headEnd/>
            <a:tailEnd type="triangle" w="sm" len="med"/>
          </a:ln>
        </p:spPr>
        <p:txBody>
          <a:bodyPr/>
          <a:lstStyle/>
          <a:p>
            <a:endParaRPr lang="zh-CN" altLang="en-US"/>
          </a:p>
        </p:txBody>
      </p:sp>
      <p:sp>
        <p:nvSpPr>
          <p:cNvPr id="43021" name="Line 13"/>
          <p:cNvSpPr>
            <a:spLocks noChangeShapeType="1"/>
          </p:cNvSpPr>
          <p:nvPr/>
        </p:nvSpPr>
        <p:spPr bwMode="auto">
          <a:xfrm>
            <a:off x="4230688" y="4348163"/>
            <a:ext cx="0" cy="466725"/>
          </a:xfrm>
          <a:prstGeom prst="line">
            <a:avLst/>
          </a:prstGeom>
          <a:noFill/>
          <a:ln w="57150">
            <a:solidFill>
              <a:srgbClr val="333399"/>
            </a:solidFill>
            <a:round/>
            <a:headEnd/>
            <a:tailEnd type="triangle" w="sm" len="med"/>
          </a:ln>
        </p:spPr>
        <p:txBody>
          <a:bodyPr/>
          <a:lstStyle/>
          <a:p>
            <a:endParaRPr lang="zh-CN" altLang="en-US"/>
          </a:p>
        </p:txBody>
      </p:sp>
      <p:sp>
        <p:nvSpPr>
          <p:cNvPr id="43022" name="Line 14"/>
          <p:cNvSpPr>
            <a:spLocks noChangeShapeType="1"/>
          </p:cNvSpPr>
          <p:nvPr/>
        </p:nvSpPr>
        <p:spPr bwMode="auto">
          <a:xfrm>
            <a:off x="4230688" y="5283200"/>
            <a:ext cx="0" cy="466725"/>
          </a:xfrm>
          <a:prstGeom prst="line">
            <a:avLst/>
          </a:prstGeom>
          <a:noFill/>
          <a:ln w="57150">
            <a:solidFill>
              <a:srgbClr val="333399"/>
            </a:solidFill>
            <a:round/>
            <a:headEnd/>
            <a:tailEnd type="triangle" w="sm" len="med"/>
          </a:ln>
        </p:spPr>
        <p:txBody>
          <a:bodyPr/>
          <a:lstStyle/>
          <a:p>
            <a:endParaRPr lang="zh-CN" altLang="en-US"/>
          </a:p>
        </p:txBody>
      </p:sp>
      <p:sp>
        <p:nvSpPr>
          <p:cNvPr id="43023" name="Freeform 15"/>
          <p:cNvSpPr>
            <a:spLocks/>
          </p:cNvSpPr>
          <p:nvPr/>
        </p:nvSpPr>
        <p:spPr bwMode="auto">
          <a:xfrm>
            <a:off x="5240338" y="2195513"/>
            <a:ext cx="1712912" cy="749300"/>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en-US"/>
          </a:p>
        </p:txBody>
      </p:sp>
      <p:sp>
        <p:nvSpPr>
          <p:cNvPr id="43024" name="Freeform 16"/>
          <p:cNvSpPr>
            <a:spLocks/>
          </p:cNvSpPr>
          <p:nvPr/>
        </p:nvSpPr>
        <p:spPr bwMode="auto">
          <a:xfrm flipH="1">
            <a:off x="1465263" y="2195513"/>
            <a:ext cx="1711325" cy="749300"/>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en-US"/>
          </a:p>
        </p:txBody>
      </p:sp>
      <p:sp>
        <p:nvSpPr>
          <p:cNvPr id="43025" name="Freeform 17"/>
          <p:cNvSpPr>
            <a:spLocks/>
          </p:cNvSpPr>
          <p:nvPr/>
        </p:nvSpPr>
        <p:spPr bwMode="auto">
          <a:xfrm rot="16200000" flipH="1">
            <a:off x="1146176" y="3778250"/>
            <a:ext cx="2570162" cy="1931987"/>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en-US"/>
          </a:p>
        </p:txBody>
      </p:sp>
      <p:sp>
        <p:nvSpPr>
          <p:cNvPr id="43026" name="Freeform 18"/>
          <p:cNvSpPr>
            <a:spLocks/>
          </p:cNvSpPr>
          <p:nvPr/>
        </p:nvSpPr>
        <p:spPr bwMode="auto">
          <a:xfrm rot="5400000">
            <a:off x="4729956" y="3745707"/>
            <a:ext cx="2573337" cy="1905000"/>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en-US"/>
          </a:p>
        </p:txBody>
      </p:sp>
      <p:sp>
        <p:nvSpPr>
          <p:cNvPr id="43027" name="Line 19"/>
          <p:cNvSpPr>
            <a:spLocks noChangeShapeType="1"/>
          </p:cNvSpPr>
          <p:nvPr/>
        </p:nvSpPr>
        <p:spPr bwMode="auto">
          <a:xfrm rot="-5400000">
            <a:off x="2877344" y="2659857"/>
            <a:ext cx="0" cy="1039812"/>
          </a:xfrm>
          <a:prstGeom prst="line">
            <a:avLst/>
          </a:prstGeom>
          <a:noFill/>
          <a:ln w="19050">
            <a:solidFill>
              <a:srgbClr val="333399"/>
            </a:solidFill>
            <a:prstDash val="dash"/>
            <a:round/>
            <a:headEnd/>
            <a:tailEnd type="triangle" w="sm" len="med"/>
          </a:ln>
        </p:spPr>
        <p:txBody>
          <a:bodyPr/>
          <a:lstStyle/>
          <a:p>
            <a:endParaRPr lang="zh-CN" altLang="en-US"/>
          </a:p>
        </p:txBody>
      </p:sp>
      <p:sp>
        <p:nvSpPr>
          <p:cNvPr id="43028" name="Freeform 20"/>
          <p:cNvSpPr>
            <a:spLocks/>
          </p:cNvSpPr>
          <p:nvPr/>
        </p:nvSpPr>
        <p:spPr bwMode="auto">
          <a:xfrm>
            <a:off x="2708275" y="3429000"/>
            <a:ext cx="965200" cy="2320925"/>
          </a:xfrm>
          <a:custGeom>
            <a:avLst/>
            <a:gdLst>
              <a:gd name="T0" fmla="*/ 2147483647 w 528"/>
              <a:gd name="T1" fmla="*/ 0 h 1192"/>
              <a:gd name="T2" fmla="*/ 2147483647 w 528"/>
              <a:gd name="T3" fmla="*/ 2147483647 h 1192"/>
              <a:gd name="T4" fmla="*/ 0 w 528"/>
              <a:gd name="T5" fmla="*/ 2147483647 h 1192"/>
              <a:gd name="T6" fmla="*/ 0 w 528"/>
              <a:gd name="T7" fmla="*/ 2147483647 h 1192"/>
              <a:gd name="T8" fmla="*/ 2147483647 w 528"/>
              <a:gd name="T9" fmla="*/ 2147483647 h 1192"/>
              <a:gd name="T10" fmla="*/ 2147483647 w 528"/>
              <a:gd name="T11" fmla="*/ 2147483647 h 1192"/>
              <a:gd name="T12" fmla="*/ 0 60000 65536"/>
              <a:gd name="T13" fmla="*/ 0 60000 65536"/>
              <a:gd name="T14" fmla="*/ 0 60000 65536"/>
              <a:gd name="T15" fmla="*/ 0 60000 65536"/>
              <a:gd name="T16" fmla="*/ 0 60000 65536"/>
              <a:gd name="T17" fmla="*/ 0 60000 65536"/>
              <a:gd name="T18" fmla="*/ 0 w 528"/>
              <a:gd name="T19" fmla="*/ 0 h 1192"/>
              <a:gd name="T20" fmla="*/ 528 w 528"/>
              <a:gd name="T21" fmla="*/ 1192 h 1192"/>
            </a:gdLst>
            <a:ahLst/>
            <a:cxnLst>
              <a:cxn ang="T12">
                <a:pos x="T0" y="T1"/>
              </a:cxn>
              <a:cxn ang="T13">
                <a:pos x="T2" y="T3"/>
              </a:cxn>
              <a:cxn ang="T14">
                <a:pos x="T4" y="T5"/>
              </a:cxn>
              <a:cxn ang="T15">
                <a:pos x="T6" y="T7"/>
              </a:cxn>
              <a:cxn ang="T16">
                <a:pos x="T8" y="T9"/>
              </a:cxn>
              <a:cxn ang="T17">
                <a:pos x="T10" y="T11"/>
              </a:cxn>
            </a:cxnLst>
            <a:rect l="T18" t="T19" r="T20" b="T21"/>
            <a:pathLst>
              <a:path w="528" h="1192">
                <a:moveTo>
                  <a:pt x="528" y="0"/>
                </a:moveTo>
                <a:lnTo>
                  <a:pt x="528" y="124"/>
                </a:lnTo>
                <a:lnTo>
                  <a:pt x="0" y="124"/>
                </a:lnTo>
                <a:lnTo>
                  <a:pt x="0" y="1112"/>
                </a:lnTo>
                <a:lnTo>
                  <a:pt x="472" y="1111"/>
                </a:lnTo>
                <a:lnTo>
                  <a:pt x="473" y="1192"/>
                </a:lnTo>
              </a:path>
            </a:pathLst>
          </a:custGeom>
          <a:noFill/>
          <a:ln w="19050">
            <a:solidFill>
              <a:srgbClr val="333399"/>
            </a:solidFill>
            <a:prstDash val="dash"/>
            <a:round/>
            <a:headEnd/>
            <a:tailEnd type="triangle" w="sm" len="med"/>
          </a:ln>
        </p:spPr>
        <p:txBody>
          <a:bodyPr/>
          <a:lstStyle/>
          <a:p>
            <a:endParaRPr lang="zh-CN" altLang="en-US"/>
          </a:p>
        </p:txBody>
      </p:sp>
      <p:sp>
        <p:nvSpPr>
          <p:cNvPr id="43029" name="Freeform 21"/>
          <p:cNvSpPr>
            <a:spLocks/>
          </p:cNvSpPr>
          <p:nvPr/>
        </p:nvSpPr>
        <p:spPr bwMode="auto">
          <a:xfrm>
            <a:off x="3059113" y="4354513"/>
            <a:ext cx="866775" cy="1379537"/>
          </a:xfrm>
          <a:custGeom>
            <a:avLst/>
            <a:gdLst>
              <a:gd name="T0" fmla="*/ 2147483647 w 473"/>
              <a:gd name="T1" fmla="*/ 0 h 708"/>
              <a:gd name="T2" fmla="*/ 2147483647 w 473"/>
              <a:gd name="T3" fmla="*/ 2147483647 h 708"/>
              <a:gd name="T4" fmla="*/ 0 w 473"/>
              <a:gd name="T5" fmla="*/ 2147483647 h 708"/>
              <a:gd name="T6" fmla="*/ 0 w 473"/>
              <a:gd name="T7" fmla="*/ 2147483647 h 708"/>
              <a:gd name="T8" fmla="*/ 2147483647 w 473"/>
              <a:gd name="T9" fmla="*/ 2147483647 h 708"/>
              <a:gd name="T10" fmla="*/ 2147483647 w 473"/>
              <a:gd name="T11" fmla="*/ 2147483647 h 708"/>
              <a:gd name="T12" fmla="*/ 0 60000 65536"/>
              <a:gd name="T13" fmla="*/ 0 60000 65536"/>
              <a:gd name="T14" fmla="*/ 0 60000 65536"/>
              <a:gd name="T15" fmla="*/ 0 60000 65536"/>
              <a:gd name="T16" fmla="*/ 0 60000 65536"/>
              <a:gd name="T17" fmla="*/ 0 60000 65536"/>
              <a:gd name="T18" fmla="*/ 0 w 473"/>
              <a:gd name="T19" fmla="*/ 0 h 708"/>
              <a:gd name="T20" fmla="*/ 473 w 473"/>
              <a:gd name="T21" fmla="*/ 708 h 708"/>
            </a:gdLst>
            <a:ahLst/>
            <a:cxnLst>
              <a:cxn ang="T12">
                <a:pos x="T0" y="T1"/>
              </a:cxn>
              <a:cxn ang="T13">
                <a:pos x="T2" y="T3"/>
              </a:cxn>
              <a:cxn ang="T14">
                <a:pos x="T4" y="T5"/>
              </a:cxn>
              <a:cxn ang="T15">
                <a:pos x="T6" y="T7"/>
              </a:cxn>
              <a:cxn ang="T16">
                <a:pos x="T8" y="T9"/>
              </a:cxn>
              <a:cxn ang="T17">
                <a:pos x="T10" y="T11"/>
              </a:cxn>
            </a:cxnLst>
            <a:rect l="T18" t="T19" r="T20" b="T21"/>
            <a:pathLst>
              <a:path w="473" h="708">
                <a:moveTo>
                  <a:pt x="472" y="0"/>
                </a:moveTo>
                <a:lnTo>
                  <a:pt x="472" y="119"/>
                </a:lnTo>
                <a:lnTo>
                  <a:pt x="0" y="120"/>
                </a:lnTo>
                <a:lnTo>
                  <a:pt x="0" y="556"/>
                </a:lnTo>
                <a:lnTo>
                  <a:pt x="472" y="556"/>
                </a:lnTo>
                <a:lnTo>
                  <a:pt x="473" y="708"/>
                </a:lnTo>
              </a:path>
            </a:pathLst>
          </a:custGeom>
          <a:noFill/>
          <a:ln w="19050">
            <a:solidFill>
              <a:srgbClr val="333399"/>
            </a:solidFill>
            <a:prstDash val="dash"/>
            <a:round/>
            <a:headEnd/>
            <a:tailEnd type="triangle" w="sm" len="med"/>
          </a:ln>
        </p:spPr>
        <p:txBody>
          <a:bodyPr/>
          <a:lstStyle/>
          <a:p>
            <a:endParaRPr lang="zh-CN" altLang="en-US"/>
          </a:p>
        </p:txBody>
      </p:sp>
      <p:sp>
        <p:nvSpPr>
          <p:cNvPr id="43030" name="Text Box 22"/>
          <p:cNvSpPr txBox="1">
            <a:spLocks noChangeArrowheads="1"/>
          </p:cNvSpPr>
          <p:nvPr/>
        </p:nvSpPr>
        <p:spPr bwMode="auto">
          <a:xfrm>
            <a:off x="3478213" y="1992313"/>
            <a:ext cx="1454150" cy="396875"/>
          </a:xfrm>
          <a:prstGeom prst="rect">
            <a:avLst/>
          </a:prstGeom>
          <a:noFill/>
          <a:ln w="9525">
            <a:noFill/>
            <a:miter lim="800000"/>
            <a:headEnd/>
            <a:tailEnd/>
          </a:ln>
        </p:spPr>
        <p:txBody>
          <a:bodyPr wrap="none">
            <a:spAutoFit/>
          </a:bodyPr>
          <a:lstStyle/>
          <a:p>
            <a:r>
              <a:rPr kumimoji="1" lang="zh-CN" altLang="en-US" sz="2000">
                <a:ea typeface="黑体" pitchFamily="49" charset="-122"/>
              </a:rPr>
              <a:t>因特网草案</a:t>
            </a:r>
          </a:p>
        </p:txBody>
      </p:sp>
      <p:sp>
        <p:nvSpPr>
          <p:cNvPr id="43031" name="Text Box 23"/>
          <p:cNvSpPr txBox="1">
            <a:spLocks noChangeArrowheads="1"/>
          </p:cNvSpPr>
          <p:nvPr/>
        </p:nvSpPr>
        <p:spPr bwMode="auto">
          <a:xfrm>
            <a:off x="3584575" y="2981325"/>
            <a:ext cx="1200150" cy="396875"/>
          </a:xfrm>
          <a:prstGeom prst="rect">
            <a:avLst/>
          </a:prstGeom>
          <a:noFill/>
          <a:ln w="9525">
            <a:noFill/>
            <a:miter lim="800000"/>
            <a:headEnd/>
            <a:tailEnd/>
          </a:ln>
        </p:spPr>
        <p:txBody>
          <a:bodyPr wrap="none">
            <a:spAutoFit/>
          </a:bodyPr>
          <a:lstStyle/>
          <a:p>
            <a:r>
              <a:rPr kumimoji="1" lang="zh-CN" altLang="en-US" sz="2000">
                <a:ea typeface="黑体" pitchFamily="49" charset="-122"/>
              </a:rPr>
              <a:t>建议标准</a:t>
            </a:r>
          </a:p>
        </p:txBody>
      </p:sp>
      <p:sp>
        <p:nvSpPr>
          <p:cNvPr id="43032" name="Text Box 24"/>
          <p:cNvSpPr txBox="1">
            <a:spLocks noChangeArrowheads="1"/>
          </p:cNvSpPr>
          <p:nvPr/>
        </p:nvSpPr>
        <p:spPr bwMode="auto">
          <a:xfrm>
            <a:off x="3600450" y="3937000"/>
            <a:ext cx="1200150" cy="396875"/>
          </a:xfrm>
          <a:prstGeom prst="rect">
            <a:avLst/>
          </a:prstGeom>
          <a:noFill/>
          <a:ln w="9525">
            <a:noFill/>
            <a:miter lim="800000"/>
            <a:headEnd/>
            <a:tailEnd/>
          </a:ln>
        </p:spPr>
        <p:txBody>
          <a:bodyPr wrap="none">
            <a:spAutoFit/>
          </a:bodyPr>
          <a:lstStyle/>
          <a:p>
            <a:r>
              <a:rPr kumimoji="1" lang="zh-CN" altLang="en-US" sz="2000">
                <a:ea typeface="黑体" pitchFamily="49" charset="-122"/>
              </a:rPr>
              <a:t>草案标准</a:t>
            </a:r>
          </a:p>
        </p:txBody>
      </p:sp>
      <p:sp>
        <p:nvSpPr>
          <p:cNvPr id="43033" name="Text Box 25"/>
          <p:cNvSpPr txBox="1">
            <a:spLocks noChangeArrowheads="1"/>
          </p:cNvSpPr>
          <p:nvPr/>
        </p:nvSpPr>
        <p:spPr bwMode="auto">
          <a:xfrm>
            <a:off x="3471863" y="4872038"/>
            <a:ext cx="1454150" cy="396875"/>
          </a:xfrm>
          <a:prstGeom prst="rect">
            <a:avLst/>
          </a:prstGeom>
          <a:solidFill>
            <a:srgbClr val="333399"/>
          </a:solidFill>
          <a:ln w="9525">
            <a:noFill/>
            <a:miter lim="800000"/>
            <a:headEnd/>
            <a:tailEnd/>
          </a:ln>
        </p:spPr>
        <p:txBody>
          <a:bodyPr wrap="none">
            <a:spAutoFit/>
          </a:bodyPr>
          <a:lstStyle/>
          <a:p>
            <a:r>
              <a:rPr kumimoji="1" lang="zh-CN" altLang="en-US" sz="2000">
                <a:ea typeface="黑体" pitchFamily="49" charset="-122"/>
              </a:rPr>
              <a:t>因特网标准</a:t>
            </a:r>
          </a:p>
        </p:txBody>
      </p:sp>
      <p:sp>
        <p:nvSpPr>
          <p:cNvPr id="43034" name="Text Box 26"/>
          <p:cNvSpPr txBox="1">
            <a:spLocks noChangeArrowheads="1"/>
          </p:cNvSpPr>
          <p:nvPr/>
        </p:nvSpPr>
        <p:spPr bwMode="auto">
          <a:xfrm>
            <a:off x="3440113" y="5808663"/>
            <a:ext cx="1538287" cy="396875"/>
          </a:xfrm>
          <a:prstGeom prst="rect">
            <a:avLst/>
          </a:prstGeom>
          <a:noFill/>
          <a:ln w="9525">
            <a:noFill/>
            <a:miter lim="800000"/>
            <a:headEnd/>
            <a:tailEnd/>
          </a:ln>
        </p:spPr>
        <p:txBody>
          <a:bodyPr wrap="none">
            <a:spAutoFit/>
          </a:bodyPr>
          <a:lstStyle/>
          <a:p>
            <a:r>
              <a:rPr kumimoji="1" lang="zh-CN" altLang="en-US" sz="2000">
                <a:ea typeface="黑体" pitchFamily="49" charset="-122"/>
              </a:rPr>
              <a:t>历史的 </a:t>
            </a:r>
            <a:r>
              <a:rPr kumimoji="1" lang="en-US" altLang="zh-CN" sz="2000">
                <a:ea typeface="黑体" pitchFamily="49" charset="-122"/>
              </a:rPr>
              <a:t>RFC</a:t>
            </a:r>
          </a:p>
        </p:txBody>
      </p:sp>
      <p:sp>
        <p:nvSpPr>
          <p:cNvPr id="43035" name="Text Box 27"/>
          <p:cNvSpPr txBox="1">
            <a:spLocks noChangeArrowheads="1"/>
          </p:cNvSpPr>
          <p:nvPr/>
        </p:nvSpPr>
        <p:spPr bwMode="auto">
          <a:xfrm>
            <a:off x="676275" y="2986088"/>
            <a:ext cx="1538288" cy="396875"/>
          </a:xfrm>
          <a:prstGeom prst="rect">
            <a:avLst/>
          </a:prstGeom>
          <a:noFill/>
          <a:ln w="9525">
            <a:noFill/>
            <a:miter lim="800000"/>
            <a:headEnd/>
            <a:tailEnd/>
          </a:ln>
        </p:spPr>
        <p:txBody>
          <a:bodyPr wrap="none">
            <a:spAutoFit/>
          </a:bodyPr>
          <a:lstStyle/>
          <a:p>
            <a:r>
              <a:rPr kumimoji="1" lang="zh-CN" altLang="en-US" sz="2000">
                <a:ea typeface="黑体" pitchFamily="49" charset="-122"/>
              </a:rPr>
              <a:t>实验的 </a:t>
            </a:r>
            <a:r>
              <a:rPr kumimoji="1" lang="en-US" altLang="zh-CN" sz="2000">
                <a:ea typeface="黑体" pitchFamily="49" charset="-122"/>
              </a:rPr>
              <a:t>RFC</a:t>
            </a:r>
          </a:p>
        </p:txBody>
      </p:sp>
      <p:sp>
        <p:nvSpPr>
          <p:cNvPr id="43036" name="Text Box 28"/>
          <p:cNvSpPr txBox="1">
            <a:spLocks noChangeArrowheads="1"/>
          </p:cNvSpPr>
          <p:nvPr/>
        </p:nvSpPr>
        <p:spPr bwMode="auto">
          <a:xfrm>
            <a:off x="5915025" y="3001963"/>
            <a:ext cx="2016899" cy="400110"/>
          </a:xfrm>
          <a:prstGeom prst="rect">
            <a:avLst/>
          </a:prstGeom>
          <a:noFill/>
          <a:ln w="9525">
            <a:noFill/>
            <a:miter lim="800000"/>
            <a:headEnd/>
            <a:tailEnd/>
          </a:ln>
        </p:spPr>
        <p:txBody>
          <a:bodyPr wrap="none">
            <a:spAutoFit/>
          </a:bodyPr>
          <a:lstStyle/>
          <a:p>
            <a:r>
              <a:rPr kumimoji="1" lang="zh-CN" altLang="en-US" sz="2000">
                <a:ea typeface="黑体" pitchFamily="49" charset="-122"/>
              </a:rPr>
              <a:t>提供信息的 </a:t>
            </a:r>
            <a:r>
              <a:rPr kumimoji="1" lang="en-US" altLang="zh-CN" sz="2000">
                <a:ea typeface="黑体" pitchFamily="49" charset="-122"/>
              </a:rPr>
              <a:t>RFC</a:t>
            </a:r>
          </a:p>
        </p:txBody>
      </p:sp>
      <p:sp>
        <p:nvSpPr>
          <p:cNvPr id="43037" name="Line 29"/>
          <p:cNvSpPr>
            <a:spLocks noChangeShapeType="1"/>
          </p:cNvSpPr>
          <p:nvPr/>
        </p:nvSpPr>
        <p:spPr bwMode="auto">
          <a:xfrm>
            <a:off x="395288" y="2709863"/>
            <a:ext cx="8237537" cy="0"/>
          </a:xfrm>
          <a:prstGeom prst="line">
            <a:avLst/>
          </a:prstGeom>
          <a:noFill/>
          <a:ln w="9525">
            <a:solidFill>
              <a:srgbClr val="333399"/>
            </a:solidFill>
            <a:prstDash val="dash"/>
            <a:round/>
            <a:headEnd/>
            <a:tailEnd/>
          </a:ln>
        </p:spPr>
        <p:txBody>
          <a:bodyPr/>
          <a:lstStyle/>
          <a:p>
            <a:endParaRPr lang="zh-CN" altLang="en-US"/>
          </a:p>
        </p:txBody>
      </p:sp>
      <p:sp>
        <p:nvSpPr>
          <p:cNvPr id="43038" name="Line 30"/>
          <p:cNvSpPr>
            <a:spLocks noChangeShapeType="1"/>
          </p:cNvSpPr>
          <p:nvPr/>
        </p:nvSpPr>
        <p:spPr bwMode="auto">
          <a:xfrm>
            <a:off x="395288" y="6421438"/>
            <a:ext cx="8237537" cy="0"/>
          </a:xfrm>
          <a:prstGeom prst="line">
            <a:avLst/>
          </a:prstGeom>
          <a:noFill/>
          <a:ln w="9525">
            <a:solidFill>
              <a:srgbClr val="333399"/>
            </a:solidFill>
            <a:prstDash val="dash"/>
            <a:round/>
            <a:headEnd/>
            <a:tailEnd/>
          </a:ln>
        </p:spPr>
        <p:txBody>
          <a:bodyPr/>
          <a:lstStyle/>
          <a:p>
            <a:endParaRPr lang="zh-CN" altLang="en-US"/>
          </a:p>
        </p:txBody>
      </p:sp>
      <p:sp>
        <p:nvSpPr>
          <p:cNvPr id="43039" name="Line 31"/>
          <p:cNvSpPr>
            <a:spLocks noChangeShapeType="1"/>
          </p:cNvSpPr>
          <p:nvPr/>
        </p:nvSpPr>
        <p:spPr bwMode="auto">
          <a:xfrm>
            <a:off x="8250238" y="2697163"/>
            <a:ext cx="0" cy="3724275"/>
          </a:xfrm>
          <a:prstGeom prst="line">
            <a:avLst/>
          </a:prstGeom>
          <a:noFill/>
          <a:ln w="19050">
            <a:solidFill>
              <a:srgbClr val="333399"/>
            </a:solidFill>
            <a:round/>
            <a:headEnd type="triangle" w="sm" len="med"/>
            <a:tailEnd type="triangle" w="sm" len="med"/>
          </a:ln>
        </p:spPr>
        <p:txBody>
          <a:bodyPr/>
          <a:lstStyle/>
          <a:p>
            <a:endParaRPr lang="zh-CN" altLang="en-US"/>
          </a:p>
        </p:txBody>
      </p:sp>
      <p:sp>
        <p:nvSpPr>
          <p:cNvPr id="43040" name="Text Box 32"/>
          <p:cNvSpPr txBox="1">
            <a:spLocks noChangeArrowheads="1"/>
          </p:cNvSpPr>
          <p:nvPr/>
        </p:nvSpPr>
        <p:spPr bwMode="auto">
          <a:xfrm>
            <a:off x="7685088" y="4373563"/>
            <a:ext cx="1183337" cy="400110"/>
          </a:xfrm>
          <a:prstGeom prst="rect">
            <a:avLst/>
          </a:prstGeom>
          <a:solidFill>
            <a:srgbClr val="CCECFF"/>
          </a:solidFill>
          <a:ln w="9525">
            <a:noFill/>
            <a:miter lim="800000"/>
            <a:headEnd/>
            <a:tailEnd/>
          </a:ln>
        </p:spPr>
        <p:txBody>
          <a:bodyPr wrap="none">
            <a:spAutoFit/>
          </a:bodyPr>
          <a:lstStyle/>
          <a:p>
            <a:r>
              <a:rPr kumimoji="1" lang="en-US" altLang="zh-CN" sz="2000">
                <a:ea typeface="黑体" pitchFamily="49" charset="-122"/>
              </a:rPr>
              <a:t>6 </a:t>
            </a:r>
            <a:r>
              <a:rPr kumimoji="1" lang="zh-CN" altLang="en-US" sz="2000">
                <a:ea typeface="黑体" pitchFamily="49" charset="-122"/>
              </a:rPr>
              <a:t>种 </a:t>
            </a:r>
            <a:r>
              <a:rPr kumimoji="1" lang="en-US" altLang="zh-CN" sz="2000">
                <a:ea typeface="黑体" pitchFamily="49" charset="-122"/>
              </a:rPr>
              <a:t>RFC</a:t>
            </a:r>
          </a:p>
        </p:txBody>
      </p:sp>
      <p:sp>
        <p:nvSpPr>
          <p:cNvPr id="43041" name="日期占位符 33"/>
          <p:cNvSpPr>
            <a:spLocks noGrp="1"/>
          </p:cNvSpPr>
          <p:nvPr>
            <p:ph type="dt" sz="quarter" idx="10"/>
          </p:nvPr>
        </p:nvSpPr>
        <p:spPr>
          <a:xfrm>
            <a:off x="611560" y="6400800"/>
            <a:ext cx="1905000" cy="457200"/>
          </a:xfrm>
          <a:noFill/>
        </p:spPr>
        <p:txBody>
          <a:bodyPr/>
          <a:lstStyle/>
          <a:p>
            <a:fld id="{2115D64F-B009-4C22-8A59-E385A8E41108}" type="datetime1">
              <a:rPr lang="zh-CN" altLang="en-US" smtClean="0"/>
              <a:pPr/>
              <a:t>2018/1/10</a:t>
            </a:fld>
            <a:endParaRPr lang="en-US" altLang="zh-CN" dirty="0"/>
          </a:p>
        </p:txBody>
      </p:sp>
      <p:sp>
        <p:nvSpPr>
          <p:cNvPr id="43042" name="灯片编号占位符 34"/>
          <p:cNvSpPr>
            <a:spLocks noGrp="1"/>
          </p:cNvSpPr>
          <p:nvPr>
            <p:ph type="sldNum" sz="quarter" idx="11"/>
          </p:nvPr>
        </p:nvSpPr>
        <p:spPr>
          <a:xfrm>
            <a:off x="3635896" y="6400800"/>
            <a:ext cx="5334000" cy="457200"/>
          </a:xfrm>
          <a:noFill/>
        </p:spPr>
        <p:txBody>
          <a:bodyPr/>
          <a:lstStyle/>
          <a:p>
            <a:pPr algn="r"/>
            <a:fld id="{C9FE1A52-4CD2-42A9-AAA9-CD2DE0DD616C}" type="slidenum">
              <a:rPr lang="en-US" altLang="zh-CN" smtClean="0">
                <a:ea typeface="宋体" charset="-122"/>
              </a:rPr>
              <a:pPr algn="r"/>
              <a:t>80</a:t>
            </a:fld>
            <a:endParaRPr lang="en-US" altLang="zh-CN" dirty="0">
              <a:ea typeface="宋体"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defRPr/>
            </a:pPr>
            <a:r>
              <a:rPr lang="en-US" altLang="zh-CN" sz="2800" u="sng" dirty="0">
                <a:solidFill>
                  <a:schemeClr val="accent6"/>
                </a:solidFill>
                <a:latin typeface="+mn-lt"/>
                <a:ea typeface="华文新魏" pitchFamily="2" charset="-122"/>
              </a:rPr>
              <a:t>2.5.3  Internet</a:t>
            </a:r>
            <a:r>
              <a:rPr lang="zh-CN" altLang="zh-CN" sz="2800" u="sng" dirty="0">
                <a:solidFill>
                  <a:schemeClr val="accent6"/>
                </a:solidFill>
                <a:latin typeface="+mn-lt"/>
                <a:ea typeface="华文新魏" pitchFamily="2" charset="-122"/>
              </a:rPr>
              <a:t>管理机构</a:t>
            </a:r>
            <a:endParaRPr lang="zh-CN" altLang="en-US" sz="2800" u="sng" dirty="0">
              <a:solidFill>
                <a:schemeClr val="accent6"/>
              </a:solidFill>
              <a:latin typeface="+mn-lt"/>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《计算机网络》第2章 网络体系结构与网络协议</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E5438AF-7A01-45A2-A59E-DDFF5438FF3C}" type="slidenum">
              <a:rPr lang="zh-CN" altLang="en-US">
                <a:solidFill>
                  <a:srgbClr val="000000"/>
                </a:solidFill>
              </a:rPr>
              <a:pPr>
                <a:defRPr/>
              </a:pPr>
              <a:t>81</a:t>
            </a:fld>
            <a:endParaRPr lang="en-US" altLang="zh-CN">
              <a:solidFill>
                <a:srgbClr val="000000"/>
              </a:solidFill>
            </a:endParaRPr>
          </a:p>
        </p:txBody>
      </p:sp>
      <p:sp>
        <p:nvSpPr>
          <p:cNvPr id="615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6146" name="Object 1" descr="蓝色面巾纸"/>
          <p:cNvGraphicFramePr>
            <a:graphicFrameLocks noChangeAspect="1"/>
          </p:cNvGraphicFramePr>
          <p:nvPr/>
        </p:nvGraphicFramePr>
        <p:xfrm>
          <a:off x="1116013" y="1557338"/>
          <a:ext cx="6845300" cy="4446587"/>
        </p:xfrm>
        <a:graphic>
          <a:graphicData uri="http://schemas.openxmlformats.org/presentationml/2006/ole">
            <mc:AlternateContent xmlns:mc="http://schemas.openxmlformats.org/markup-compatibility/2006">
              <mc:Choice xmlns:v="urn:schemas-microsoft-com:vml" Requires="v">
                <p:oleObj spid="_x0000_s79879" name="Visio" r:id="rId3" imgW="3464995" imgH="2261790" progId="Visio.Drawing.11">
                  <p:embed/>
                </p:oleObj>
              </mc:Choice>
              <mc:Fallback>
                <p:oleObj name="Visio" r:id="rId3" imgW="3464995" imgH="2261790" progId="Visio.Drawing.11">
                  <p:embed/>
                  <p:pic>
                    <p:nvPicPr>
                      <p:cNvPr id="0" name="Picture 5"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557338"/>
                        <a:ext cx="6845300" cy="4446587"/>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algn="l" eaLnBrk="1" hangingPunct="1"/>
            <a:r>
              <a:rPr lang="en-US" altLang="zh-CN" sz="3200" u="sng" dirty="0">
                <a:latin typeface="华文新魏" pitchFamily="2" charset="-122"/>
                <a:ea typeface="华文新魏" pitchFamily="2" charset="-122"/>
              </a:rPr>
              <a:t>ARPANET</a:t>
            </a:r>
            <a:r>
              <a:rPr lang="zh-CN" altLang="en-US" sz="3200" u="sng" dirty="0">
                <a:latin typeface="华文新魏" pitchFamily="2" charset="-122"/>
                <a:ea typeface="华文新魏" pitchFamily="2" charset="-122"/>
              </a:rPr>
              <a:t>设计思想</a:t>
            </a:r>
          </a:p>
        </p:txBody>
      </p:sp>
      <p:sp>
        <p:nvSpPr>
          <p:cNvPr id="3" name="内容占位符 2"/>
          <p:cNvSpPr>
            <a:spLocks noGrp="1"/>
          </p:cNvSpPr>
          <p:nvPr>
            <p:ph idx="1"/>
          </p:nvPr>
        </p:nvSpPr>
        <p:spPr>
          <a:xfrm>
            <a:off x="685800" y="1484313"/>
            <a:ext cx="7772400" cy="4611687"/>
          </a:xfrm>
        </p:spPr>
        <p:txBody>
          <a:bodyPr/>
          <a:lstStyle/>
          <a:p>
            <a:pPr eaLnBrk="1" hangingPunct="1">
              <a:defRPr/>
            </a:pPr>
            <a:r>
              <a:rPr lang="zh-CN" altLang="zh-CN" sz="2800" b="1" dirty="0">
                <a:solidFill>
                  <a:schemeClr val="accent6"/>
                </a:solidFill>
                <a:latin typeface="华文新魏" pitchFamily="2" charset="-122"/>
                <a:ea typeface="华文新魏" pitchFamily="2" charset="-122"/>
              </a:rPr>
              <a:t>通信子网结构与分组交换原理示意图</a:t>
            </a:r>
            <a:endParaRPr lang="zh-CN" altLang="en-US" sz="2800" b="1" dirty="0">
              <a:solidFill>
                <a:schemeClr val="accent6"/>
              </a:solidFill>
              <a:latin typeface="华文新魏" pitchFamily="2" charset="-122"/>
              <a:ea typeface="华文新魏" pitchFamily="2" charset="-122"/>
            </a:endParaRPr>
          </a:p>
        </p:txBody>
      </p:sp>
      <p:sp>
        <p:nvSpPr>
          <p:cNvPr id="4" name="页脚占位符 3"/>
          <p:cNvSpPr>
            <a:spLocks noGrp="1"/>
          </p:cNvSpPr>
          <p:nvPr>
            <p:ph type="ftr" sz="quarter" idx="11"/>
          </p:nvPr>
        </p:nvSpPr>
        <p:spPr/>
        <p:txBody>
          <a:bodyPr/>
          <a:lstStyle/>
          <a:p>
            <a:pPr>
              <a:defRPr/>
            </a:pPr>
            <a:endParaRPr lang="zh-CN" altLang="en-US">
              <a:solidFill>
                <a:srgbClr val="3333CC"/>
              </a:solidFill>
            </a:endParaRPr>
          </a:p>
          <a:p>
            <a:pPr>
              <a:defRPr/>
            </a:pPr>
            <a:r>
              <a:rPr lang="zh-CN" altLang="en-US">
                <a:solidFill>
                  <a:srgbClr val="3333CC"/>
                </a:solidFill>
              </a:rPr>
              <a:t>《计算机网络》第1章 计算机网络概论</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A63524C-78F7-4C79-9256-EB452F1647EE}" type="slidenum">
              <a:rPr lang="zh-CN" altLang="en-US">
                <a:solidFill>
                  <a:srgbClr val="000000"/>
                </a:solidFill>
              </a:rPr>
              <a:pPr>
                <a:defRPr/>
              </a:pPr>
              <a:t>9</a:t>
            </a:fld>
            <a:endParaRPr lang="en-US" altLang="zh-CN">
              <a:solidFill>
                <a:srgbClr val="000000"/>
              </a:solidFill>
            </a:endParaRPr>
          </a:p>
        </p:txBody>
      </p:sp>
      <p:pic>
        <p:nvPicPr>
          <p:cNvPr id="366593" name="Picture 1"/>
          <p:cNvPicPr>
            <a:picLocks noChangeAspect="1" noChangeArrowheads="1"/>
          </p:cNvPicPr>
          <p:nvPr/>
        </p:nvPicPr>
        <p:blipFill>
          <a:blip r:embed="rId2" cstate="print"/>
          <a:srcRect/>
          <a:stretch>
            <a:fillRect/>
          </a:stretch>
        </p:blipFill>
        <p:spPr bwMode="auto">
          <a:xfrm>
            <a:off x="395288" y="2205038"/>
            <a:ext cx="8467725" cy="345598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theme/theme1.xml><?xml version="1.0" encoding="utf-8"?>
<a:theme xmlns:a="http://schemas.openxmlformats.org/drawingml/2006/main" name="清华版教材展示">
  <a:themeElements>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清华版教材展示">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chemeClr val="accent2"/>
            </a:solidFill>
            <a:effectLst/>
            <a:latin typeface="Arial" charset="0"/>
            <a:ea typeface="华文行楷" pitchFamily="2" charset="-122"/>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chemeClr val="accent2"/>
            </a:solidFill>
            <a:effectLst/>
            <a:latin typeface="Arial" charset="0"/>
            <a:ea typeface="华文行楷" pitchFamily="2" charset="-122"/>
          </a:defRPr>
        </a:defPPr>
      </a:lstStyle>
    </a:lnDef>
  </a:objectDefaults>
  <a:extraClrSchemeLst>
    <a:extraClrScheme>
      <a:clrScheme name="清华版教材展示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清华版教材展示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清华版教材展示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清华版教材展示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清华版教材展示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清华版教材展示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1428</TotalTime>
  <Words>4039</Words>
  <Application>Microsoft Office PowerPoint</Application>
  <PresentationFormat>全屏显示(4:3)</PresentationFormat>
  <Paragraphs>593</Paragraphs>
  <Slides>81</Slides>
  <Notes>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81</vt:i4>
      </vt:variant>
    </vt:vector>
  </HeadingPairs>
  <TitlesOfParts>
    <vt:vector size="95" baseType="lpstr">
      <vt:lpstr>黑体</vt:lpstr>
      <vt:lpstr>华文行楷</vt:lpstr>
      <vt:lpstr>华文新魏</vt:lpstr>
      <vt:lpstr>楷体_GB2312</vt:lpstr>
      <vt:lpstr>隶书</vt:lpstr>
      <vt:lpstr>宋体</vt:lpstr>
      <vt:lpstr>Arial</vt:lpstr>
      <vt:lpstr>Calibri</vt:lpstr>
      <vt:lpstr>Comic Sans MS</vt:lpstr>
      <vt:lpstr>Times New Roman</vt:lpstr>
      <vt:lpstr>Wingdings</vt:lpstr>
      <vt:lpstr>清华版教材展示</vt:lpstr>
      <vt:lpstr>Visio</vt:lpstr>
      <vt:lpstr>公式</vt:lpstr>
      <vt:lpstr>计算机网络</vt:lpstr>
      <vt:lpstr>计算机网络</vt:lpstr>
      <vt:lpstr>第 1 章   计算机网络概述</vt:lpstr>
      <vt:lpstr>PowerPoint 演示文稿</vt:lpstr>
      <vt:lpstr>1.1  计算机网络的形成与发展</vt:lpstr>
      <vt:lpstr>1.1.2  计算机网络的形成与发展</vt:lpstr>
      <vt:lpstr>PowerPoint 演示文稿</vt:lpstr>
      <vt:lpstr>分组交换技术的基本设计思路</vt:lpstr>
      <vt:lpstr>ARPANET设计思想</vt:lpstr>
      <vt:lpstr>PowerPoint 演示文稿</vt:lpstr>
      <vt:lpstr>2．TCP/IP协议研究与发展</vt:lpstr>
      <vt:lpstr>3．NSFNET对Internet发展的影响</vt:lpstr>
      <vt:lpstr>1.1.4  宽带城域网与三网融合技术的发展</vt:lpstr>
      <vt:lpstr>1.2  计算机网络技术发展的三条主线</vt:lpstr>
      <vt:lpstr>1.3  计算机网络定义与分类</vt:lpstr>
      <vt:lpstr>计算机网络主要特征：</vt:lpstr>
      <vt:lpstr>1.3.2  计算机网络的分类方法</vt:lpstr>
      <vt:lpstr>1.3.3  广域网</vt:lpstr>
      <vt:lpstr>PowerPoint 演示文稿</vt:lpstr>
      <vt:lpstr>宽带城域网的功能结构</vt:lpstr>
      <vt:lpstr>宽带城域网网络层次结构</vt:lpstr>
      <vt:lpstr>1.3.5  局域网</vt:lpstr>
      <vt:lpstr>局域网主要技术特征</vt:lpstr>
      <vt:lpstr>1.3.6  个人区域网</vt:lpstr>
      <vt:lpstr>无线个人区域网络技术研究的现状</vt:lpstr>
      <vt:lpstr>1.4  计算机网络的组成与结构</vt:lpstr>
      <vt:lpstr>1.4.2  ISP的层次结构</vt:lpstr>
      <vt:lpstr>1.4.3  Internet的网络结构</vt:lpstr>
      <vt:lpstr>Internet网络结构的主要特点：</vt:lpstr>
      <vt:lpstr>Internet核心交换部分与边缘部分的抽象方法</vt:lpstr>
      <vt:lpstr>1.5  计算机网络拓扑结构</vt:lpstr>
      <vt:lpstr>1.5.2  计算机网络拓扑的分类与特点</vt:lpstr>
      <vt:lpstr>1.6  分组交换技术的基本概念</vt:lpstr>
      <vt:lpstr>1.6.2  线路交换的特点</vt:lpstr>
      <vt:lpstr>PowerPoint 演示文稿</vt:lpstr>
      <vt:lpstr>1.6.3  分组交换的特点</vt:lpstr>
      <vt:lpstr>PowerPoint 演示文稿</vt:lpstr>
      <vt:lpstr>1.6.4  数据报方式与虚电路方式</vt:lpstr>
      <vt:lpstr>PowerPoint 演示文稿</vt:lpstr>
      <vt:lpstr>1.6.5  数据报交换与线路交换的比较</vt:lpstr>
      <vt:lpstr>PowerPoint 演示文稿</vt:lpstr>
      <vt:lpstr>PowerPoint 演示文稿</vt:lpstr>
      <vt:lpstr>四种时延所产生的地方 </vt:lpstr>
      <vt:lpstr>电路交换过程的总延时组成</vt:lpstr>
      <vt:lpstr>PowerPoint 演示文稿</vt:lpstr>
      <vt:lpstr>PowerPoint 演示文稿</vt:lpstr>
      <vt:lpstr>1.6.6  面向连接服务与无连接服务</vt:lpstr>
      <vt:lpstr>面向连接服务</vt:lpstr>
      <vt:lpstr>PowerPoint 演示文稿</vt:lpstr>
      <vt:lpstr>PowerPoint 演示文稿</vt:lpstr>
      <vt:lpstr>PowerPoint 演示文稿</vt:lpstr>
      <vt:lpstr>网络体系结构的基本概念</vt:lpstr>
      <vt:lpstr>2.1.2  协议、层次、接口与体系结构的基本概念</vt:lpstr>
      <vt:lpstr>协议（protocol）</vt:lpstr>
      <vt:lpstr>层次（Layer）</vt:lpstr>
      <vt:lpstr>接口（interface）</vt:lpstr>
      <vt:lpstr>网络体系结构（network architecture）</vt:lpstr>
      <vt:lpstr>2.1.3  网络体系结构的研究方法</vt:lpstr>
      <vt:lpstr>2.2  OSI参考模型</vt:lpstr>
      <vt:lpstr>OSI参考模型层次划分的原则：</vt:lpstr>
      <vt:lpstr>物理层（Physical Layer）</vt:lpstr>
      <vt:lpstr>数据链路层（Data Link Layer）</vt:lpstr>
      <vt:lpstr>网络层（Network Layer）</vt:lpstr>
      <vt:lpstr>传输层（Transport Layer）</vt:lpstr>
      <vt:lpstr>会话层（Session Layer）</vt:lpstr>
      <vt:lpstr>表示层（Presentation Layer）</vt:lpstr>
      <vt:lpstr>应用层（Application Layer）</vt:lpstr>
      <vt:lpstr>2.2.4  OSI环境中的数据传输过程</vt:lpstr>
      <vt:lpstr>PowerPoint 演示文稿</vt:lpstr>
      <vt:lpstr>2.3  TCP/IP参考模型</vt:lpstr>
      <vt:lpstr>2.3.2  TCP/IP参考模型各层的功能</vt:lpstr>
      <vt:lpstr>TCP/IP各层的主要功能</vt:lpstr>
      <vt:lpstr>PowerPoint 演示文稿</vt:lpstr>
      <vt:lpstr>传输层</vt:lpstr>
      <vt:lpstr>应用层</vt:lpstr>
      <vt:lpstr>2.4  OSI参考模型与TCP/IP参考模型的比较</vt:lpstr>
      <vt:lpstr> 2.4.2  对TCP/IP参考模型的评价</vt:lpstr>
      <vt:lpstr>2.5  网络与Internet协议标准化组织与管理机构</vt:lpstr>
      <vt:lpstr>2.5.2  RFC文档、Internet草案与Internet协议标准</vt:lpstr>
      <vt:lpstr>各种RFC之间的关系 </vt:lpstr>
      <vt:lpstr>2.5.3  Internet管理机构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·普通高等教育精品教材 ·普通高等教育“十一五”国家级规划教材</dc:title>
  <dc:creator>Administrator</dc:creator>
  <cp:lastModifiedBy>程子威</cp:lastModifiedBy>
  <cp:revision>21</cp:revision>
  <dcterms:modified xsi:type="dcterms:W3CDTF">2018-01-10T10:58:14Z</dcterms:modified>
</cp:coreProperties>
</file>